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700" r:id="rId2"/>
    <p:sldId id="726" r:id="rId3"/>
    <p:sldId id="727" r:id="rId4"/>
    <p:sldId id="728" r:id="rId5"/>
    <p:sldId id="729" r:id="rId6"/>
  </p:sldIdLst>
  <p:sldSz cx="12192000" cy="6858000"/>
  <p:notesSz cx="6950075" cy="110648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2729" userDrawn="1">
          <p15:clr>
            <a:srgbClr val="A4A3A4"/>
          </p15:clr>
        </p15:guide>
        <p15:guide id="3" orient="horz" pos="3612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1298" userDrawn="1">
          <p15:clr>
            <a:srgbClr val="A4A3A4"/>
          </p15:clr>
        </p15:guide>
        <p15:guide id="6" orient="horz" pos="3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088"/>
    <a:srgbClr val="819F99"/>
    <a:srgbClr val="578279"/>
    <a:srgbClr val="968C8C"/>
    <a:srgbClr val="C0BABA"/>
    <a:srgbClr val="F2F2F2"/>
    <a:srgbClr val="72A200"/>
    <a:srgbClr val="FF8100"/>
    <a:srgbClr val="225452"/>
    <a:srgbClr val="C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6395" autoAdjust="0"/>
  </p:normalViewPr>
  <p:slideViewPr>
    <p:cSldViewPr snapToGrid="0" showGuides="1">
      <p:cViewPr varScale="1">
        <p:scale>
          <a:sx n="115" d="100"/>
          <a:sy n="115" d="100"/>
        </p:scale>
        <p:origin x="732" y="108"/>
      </p:cViewPr>
      <p:guideLst>
        <p:guide orient="horz" pos="527"/>
        <p:guide pos="2729"/>
        <p:guide orient="horz" pos="3612"/>
        <p:guide orient="horz" pos="2160"/>
        <p:guide orient="horz" pos="1298"/>
        <p:guide orient="horz" pos="398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11595" cy="554754"/>
          </a:xfrm>
          <a:prstGeom prst="rect">
            <a:avLst/>
          </a:prstGeom>
        </p:spPr>
        <p:txBody>
          <a:bodyPr vert="horz" lIns="91344" tIns="45673" rIns="91344" bIns="4567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6913" y="2"/>
            <a:ext cx="3011595" cy="554754"/>
          </a:xfrm>
          <a:prstGeom prst="rect">
            <a:avLst/>
          </a:prstGeom>
        </p:spPr>
        <p:txBody>
          <a:bodyPr vert="horz" lIns="91344" tIns="45673" rIns="91344" bIns="45673" rtlCol="0"/>
          <a:lstStyle>
            <a:lvl1pPr algn="r">
              <a:defRPr sz="1200"/>
            </a:lvl1pPr>
          </a:lstStyle>
          <a:p>
            <a:fld id="{C2FF5154-F007-47BD-80F1-101A68CD1242}" type="datetimeFigureOut">
              <a:rPr lang="es-CL" smtClean="0"/>
              <a:t>22-12-2022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57163" y="1382713"/>
            <a:ext cx="6635750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4" tIns="45673" rIns="91344" bIns="45673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4381" y="5324879"/>
            <a:ext cx="5561317" cy="4356891"/>
          </a:xfrm>
          <a:prstGeom prst="rect">
            <a:avLst/>
          </a:prstGeom>
        </p:spPr>
        <p:txBody>
          <a:bodyPr vert="horz" lIns="91344" tIns="45673" rIns="91344" bIns="4567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4" y="10510125"/>
            <a:ext cx="3011595" cy="554754"/>
          </a:xfrm>
          <a:prstGeom prst="rect">
            <a:avLst/>
          </a:prstGeom>
        </p:spPr>
        <p:txBody>
          <a:bodyPr vert="horz" lIns="91344" tIns="45673" rIns="91344" bIns="4567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6913" y="10510125"/>
            <a:ext cx="3011595" cy="554754"/>
          </a:xfrm>
          <a:prstGeom prst="rect">
            <a:avLst/>
          </a:prstGeom>
        </p:spPr>
        <p:txBody>
          <a:bodyPr vert="horz" lIns="91344" tIns="45673" rIns="91344" bIns="45673" rtlCol="0" anchor="b"/>
          <a:lstStyle>
            <a:lvl1pPr algn="r">
              <a:defRPr sz="1200"/>
            </a:lvl1pPr>
          </a:lstStyle>
          <a:p>
            <a:fld id="{306248EE-6C47-4DD5-BA2C-A6D9491F04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99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763D-A9BC-4036-A133-F47AA3313F06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39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248EE-6C47-4DD5-BA2C-A6D9491F04C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092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248EE-6C47-4DD5-BA2C-A6D9491F04C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5163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248EE-6C47-4DD5-BA2C-A6D9491F04C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460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248EE-6C47-4DD5-BA2C-A6D9491F04C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2283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EAEB-AEB3-4652-AFE4-931BDD7038D2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278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6AB6-40D0-4E4B-B857-23CAF90B99D4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36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ABA7-83B2-4EFF-B3C0-33ABDEF32B7C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46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F1C0-4BDC-46C7-91B5-0A0009AEACB7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03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D024-C936-4B53-A1C9-C50D3637176F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71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639-1A04-402F-880D-33C599045920}" type="datetime1">
              <a:rPr lang="es-CL" smtClean="0"/>
              <a:t>22-12-2022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62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FAFC-AEB5-4F7D-BCE5-9E8ACAFD5495}" type="datetime1">
              <a:rPr lang="es-CL" smtClean="0"/>
              <a:t>22-12-2022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09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432-001D-4DF3-A324-649AE4A5EC74}" type="datetime1">
              <a:rPr lang="es-CL" smtClean="0"/>
              <a:t>22-12-2022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74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1CBB-C6C3-4F1A-89DB-A86667D70DDE}" type="datetime1">
              <a:rPr lang="es-CL" smtClean="0"/>
              <a:t>22-12-2022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118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26E0-30E4-4C0F-B9F1-6FC03C39F5D6}" type="datetime1">
              <a:rPr lang="es-CL" smtClean="0"/>
              <a:t>22-12-2022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32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A716-7BA1-4F53-AC1E-0ADBECFA4E39}" type="datetime1">
              <a:rPr lang="es-CL" smtClean="0"/>
              <a:t>22-12-2022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98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C23F-59C3-477F-ADE1-BC164EF6468B}" type="datetime1">
              <a:rPr lang="es-CL" smtClean="0"/>
              <a:t>22-12-2022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8CC8-92E3-419D-8D5D-2D89B74849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098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6D24C3E2-2C89-485F-A9BD-3CFDC1043E9B}"/>
              </a:ext>
            </a:extLst>
          </p:cNvPr>
          <p:cNvSpPr txBox="1"/>
          <p:nvPr/>
        </p:nvSpPr>
        <p:spPr>
          <a:xfrm>
            <a:off x="4100413" y="1597884"/>
            <a:ext cx="78597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000" i="1" dirty="0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Resumen Ejecutivo </a:t>
            </a:r>
          </a:p>
          <a:p>
            <a:pPr algn="r"/>
            <a:r>
              <a:rPr lang="es-MX" sz="6000" i="1" dirty="0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Proyecto FRIL</a:t>
            </a:r>
            <a:r>
              <a:rPr lang="es-MX" sz="6000" dirty="0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:</a:t>
            </a:r>
          </a:p>
          <a:p>
            <a:pPr algn="r"/>
            <a:r>
              <a:rPr lang="es-MX" sz="6000" dirty="0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“</a:t>
            </a:r>
            <a:r>
              <a:rPr lang="es-MX" sz="6000" b="1" dirty="0" err="1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xxxx</a:t>
            </a:r>
            <a:r>
              <a:rPr lang="es-MX" sz="6000" dirty="0" smtClean="0">
                <a:solidFill>
                  <a:schemeClr val="bg1">
                    <a:lumMod val="75000"/>
                  </a:schemeClr>
                </a:solidFill>
                <a:latin typeface="Tw Cen MT Condensed" panose="020B0606020104020203" pitchFamily="34" charset="0"/>
                <a:ea typeface="Yu Gothic UI Semilight" panose="020B0400000000000000" pitchFamily="34" charset="-128"/>
              </a:rPr>
              <a:t>”</a:t>
            </a:r>
            <a:endParaRPr lang="es-CL" sz="6000" dirty="0">
              <a:solidFill>
                <a:schemeClr val="bg1">
                  <a:lumMod val="75000"/>
                </a:schemeClr>
              </a:solidFill>
              <a:latin typeface="Tw Cen MT Condensed" panose="020B0606020104020203" pitchFamily="34" charset="0"/>
              <a:ea typeface="Yu Gothic UI Semilight" panose="020B0400000000000000" pitchFamily="34" charset="-128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" y="0"/>
            <a:ext cx="39624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CuadroTexto 3"/>
          <p:cNvSpPr txBox="1"/>
          <p:nvPr/>
        </p:nvSpPr>
        <p:spPr>
          <a:xfrm>
            <a:off x="181340" y="6076152"/>
            <a:ext cx="358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solidFill>
                  <a:schemeClr val="tx2"/>
                </a:solidFill>
                <a:latin typeface="Tw Cen MT Condensed" panose="020B0606020104020203" pitchFamily="34" charset="0"/>
              </a:rPr>
              <a:t>Enero 2023</a:t>
            </a:r>
            <a:endParaRPr lang="es-CL" sz="2800" dirty="0">
              <a:solidFill>
                <a:schemeClr val="tx2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4907" y="4647605"/>
            <a:ext cx="353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solidFill>
                  <a:schemeClr val="tx2"/>
                </a:solidFill>
                <a:latin typeface="Tw Cen MT Condensed" panose="020B0606020104020203" pitchFamily="34" charset="0"/>
              </a:rPr>
              <a:t>ILUSTRE MUNICIPALIDAD DE XXXXXXXXX</a:t>
            </a:r>
            <a:endParaRPr lang="es-CL" sz="2800" dirty="0">
              <a:solidFill>
                <a:schemeClr val="tx2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94878" y="5860524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dirty="0" smtClean="0">
                <a:solidFill>
                  <a:schemeClr val="tx2"/>
                </a:solidFill>
                <a:latin typeface="Tw Cen MT Condensed" panose="020B0606020104020203" pitchFamily="34" charset="0"/>
              </a:rPr>
              <a:t>FECHA</a:t>
            </a:r>
            <a:endParaRPr lang="es-CL" dirty="0">
              <a:solidFill>
                <a:schemeClr val="tx2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9283931" y="6416810"/>
            <a:ext cx="2743200" cy="365125"/>
          </a:xfrm>
        </p:spPr>
        <p:txBody>
          <a:bodyPr/>
          <a:lstStyle/>
          <a:p>
            <a:fld id="{B8BA8CC8-92E3-419D-8D5D-2D89B7484937}" type="slidenum">
              <a:rPr lang="es-CL" b="1" smtClean="0"/>
              <a:t>1</a:t>
            </a:fld>
            <a:endParaRPr lang="es-CL" b="1" dirty="0"/>
          </a:p>
        </p:txBody>
      </p:sp>
      <p:sp>
        <p:nvSpPr>
          <p:cNvPr id="6" name="Rectángulo 5"/>
          <p:cNvSpPr/>
          <p:nvPr/>
        </p:nvSpPr>
        <p:spPr>
          <a:xfrm>
            <a:off x="1" y="1206228"/>
            <a:ext cx="3962399" cy="3441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Imagen situación actual</a:t>
            </a:r>
            <a:endParaRPr lang="es-CL" dirty="0"/>
          </a:p>
        </p:txBody>
      </p:sp>
      <p:sp>
        <p:nvSpPr>
          <p:cNvPr id="10" name="Elipse 9"/>
          <p:cNvSpPr/>
          <p:nvPr/>
        </p:nvSpPr>
        <p:spPr>
          <a:xfrm>
            <a:off x="1161656" y="204280"/>
            <a:ext cx="1777101" cy="797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Logo Municipio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560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37207" y="6416810"/>
            <a:ext cx="2743200" cy="365125"/>
          </a:xfrm>
        </p:spPr>
        <p:txBody>
          <a:bodyPr/>
          <a:lstStyle/>
          <a:p>
            <a:fld id="{B8BA8CC8-92E3-419D-8D5D-2D89B7484937}" type="slidenum">
              <a:rPr lang="es-CL" smtClean="0"/>
              <a:t>2</a:t>
            </a:fld>
            <a:endParaRPr lang="es-CL"/>
          </a:p>
        </p:txBody>
      </p:sp>
      <p:sp>
        <p:nvSpPr>
          <p:cNvPr id="50" name="Rectángulo 49"/>
          <p:cNvSpPr/>
          <p:nvPr/>
        </p:nvSpPr>
        <p:spPr>
          <a:xfrm>
            <a:off x="415922" y="363619"/>
            <a:ext cx="10567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u="sng" dirty="0" smtClean="0">
                <a:solidFill>
                  <a:schemeClr val="tx2"/>
                </a:solidFill>
              </a:rPr>
              <a:t>Antecedentes del Proyecto </a:t>
            </a:r>
            <a:r>
              <a:rPr lang="es-MX" sz="2000" u="sng" dirty="0" smtClean="0">
                <a:solidFill>
                  <a:schemeClr val="tx2"/>
                </a:solidFill>
              </a:rPr>
              <a:t>postulado: Resumen del Proyecto.</a:t>
            </a:r>
            <a:endParaRPr lang="es-MX" sz="2000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79197"/>
              </p:ext>
            </p:extLst>
          </p:nvPr>
        </p:nvGraphicFramePr>
        <p:xfrm>
          <a:off x="544749" y="1268573"/>
          <a:ext cx="1112844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1370">
                  <a:extLst>
                    <a:ext uri="{9D8B030D-6E8A-4147-A177-3AD203B41FA5}">
                      <a16:colId xmlns:a16="http://schemas.microsoft.com/office/drawing/2014/main" val="2833377394"/>
                    </a:ext>
                  </a:extLst>
                </a:gridCol>
                <a:gridCol w="8677072">
                  <a:extLst>
                    <a:ext uri="{9D8B030D-6E8A-4147-A177-3AD203B41FA5}">
                      <a16:colId xmlns:a16="http://schemas.microsoft.com/office/drawing/2014/main" val="2490213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Nombre del Proyecto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97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Código BIP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796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Línea de financiamiento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799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Costo total del proyecto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317864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534215"/>
              </p:ext>
            </p:extLst>
          </p:nvPr>
        </p:nvGraphicFramePr>
        <p:xfrm>
          <a:off x="544749" y="3090218"/>
          <a:ext cx="11128442" cy="3242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4169">
                  <a:extLst>
                    <a:ext uri="{9D8B030D-6E8A-4147-A177-3AD203B41FA5}">
                      <a16:colId xmlns:a16="http://schemas.microsoft.com/office/drawing/2014/main" val="928423931"/>
                    </a:ext>
                  </a:extLst>
                </a:gridCol>
                <a:gridCol w="9204273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3242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Descripción del Problema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37207" y="6416810"/>
            <a:ext cx="2743200" cy="365125"/>
          </a:xfrm>
        </p:spPr>
        <p:txBody>
          <a:bodyPr/>
          <a:lstStyle/>
          <a:p>
            <a:fld id="{B8BA8CC8-92E3-419D-8D5D-2D89B7484937}" type="slidenum">
              <a:rPr lang="es-CL" smtClean="0"/>
              <a:t>3</a:t>
            </a:fld>
            <a:endParaRPr lang="es-CL"/>
          </a:p>
        </p:txBody>
      </p:sp>
      <p:sp>
        <p:nvSpPr>
          <p:cNvPr id="50" name="Rectángulo 49"/>
          <p:cNvSpPr/>
          <p:nvPr/>
        </p:nvSpPr>
        <p:spPr>
          <a:xfrm>
            <a:off x="415922" y="363619"/>
            <a:ext cx="10567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u="sng" dirty="0" smtClean="0">
                <a:solidFill>
                  <a:schemeClr val="tx2"/>
                </a:solidFill>
              </a:rPr>
              <a:t>Antecedentes del Proyecto postulado: Resumen del proyecto.</a:t>
            </a:r>
            <a:endParaRPr lang="es-MX" sz="2000" u="sng" dirty="0">
              <a:solidFill>
                <a:schemeClr val="tx2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020366"/>
              </p:ext>
            </p:extLst>
          </p:nvPr>
        </p:nvGraphicFramePr>
        <p:xfrm>
          <a:off x="486383" y="1027955"/>
          <a:ext cx="11254902" cy="2950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6035">
                  <a:extLst>
                    <a:ext uri="{9D8B030D-6E8A-4147-A177-3AD203B41FA5}">
                      <a16:colId xmlns:a16="http://schemas.microsoft.com/office/drawing/2014/main" val="928423931"/>
                    </a:ext>
                  </a:extLst>
                </a:gridCol>
                <a:gridCol w="9308867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295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Descripción del Proyecto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79776"/>
              </p:ext>
            </p:extLst>
          </p:nvPr>
        </p:nvGraphicFramePr>
        <p:xfrm>
          <a:off x="486383" y="4387174"/>
          <a:ext cx="1125490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6035">
                  <a:extLst>
                    <a:ext uri="{9D8B030D-6E8A-4147-A177-3AD203B41FA5}">
                      <a16:colId xmlns:a16="http://schemas.microsoft.com/office/drawing/2014/main" val="928423931"/>
                    </a:ext>
                  </a:extLst>
                </a:gridCol>
                <a:gridCol w="9308867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593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Beneficiarios Directos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  <a:tr h="593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Beneficiarios Indirectos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16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43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37207" y="6416810"/>
            <a:ext cx="2743200" cy="365125"/>
          </a:xfrm>
        </p:spPr>
        <p:txBody>
          <a:bodyPr/>
          <a:lstStyle/>
          <a:p>
            <a:fld id="{B8BA8CC8-92E3-419D-8D5D-2D89B7484937}" type="slidenum">
              <a:rPr lang="es-CL" smtClean="0"/>
              <a:t>4</a:t>
            </a:fld>
            <a:endParaRPr lang="es-CL"/>
          </a:p>
        </p:txBody>
      </p:sp>
      <p:sp>
        <p:nvSpPr>
          <p:cNvPr id="50" name="Rectángulo 49"/>
          <p:cNvSpPr/>
          <p:nvPr/>
        </p:nvSpPr>
        <p:spPr>
          <a:xfrm>
            <a:off x="415922" y="363619"/>
            <a:ext cx="10567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u="sng" dirty="0" smtClean="0">
                <a:solidFill>
                  <a:schemeClr val="tx2"/>
                </a:solidFill>
              </a:rPr>
              <a:t>Antecedentes del Proyecto postulado: </a:t>
            </a:r>
            <a:r>
              <a:rPr lang="es-MX" sz="2000" u="sng" dirty="0" smtClean="0">
                <a:solidFill>
                  <a:schemeClr val="tx2"/>
                </a:solidFill>
              </a:rPr>
              <a:t>Situación Actual.</a:t>
            </a:r>
            <a:endParaRPr lang="es-MX" sz="2000" u="sng" dirty="0">
              <a:solidFill>
                <a:schemeClr val="tx2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645504"/>
              </p:ext>
            </p:extLst>
          </p:nvPr>
        </p:nvGraphicFramePr>
        <p:xfrm>
          <a:off x="486383" y="920237"/>
          <a:ext cx="11361906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9464">
                  <a:extLst>
                    <a:ext uri="{9D8B030D-6E8A-4147-A177-3AD203B41FA5}">
                      <a16:colId xmlns:a16="http://schemas.microsoft.com/office/drawing/2014/main" val="928423931"/>
                    </a:ext>
                  </a:extLst>
                </a:gridCol>
                <a:gridCol w="8842442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324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Localización del proyecto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35133"/>
              </p:ext>
            </p:extLst>
          </p:nvPr>
        </p:nvGraphicFramePr>
        <p:xfrm>
          <a:off x="486383" y="1656296"/>
          <a:ext cx="11361906" cy="4760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0953">
                  <a:extLst>
                    <a:ext uri="{9D8B030D-6E8A-4147-A177-3AD203B41FA5}">
                      <a16:colId xmlns:a16="http://schemas.microsoft.com/office/drawing/2014/main" val="18062310"/>
                    </a:ext>
                  </a:extLst>
                </a:gridCol>
                <a:gridCol w="5680953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47605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Imagen de ubicación</a:t>
                      </a:r>
                    </a:p>
                    <a:p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Imagen situación 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7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37207" y="6416810"/>
            <a:ext cx="2743200" cy="365125"/>
          </a:xfrm>
        </p:spPr>
        <p:txBody>
          <a:bodyPr/>
          <a:lstStyle/>
          <a:p>
            <a:fld id="{B8BA8CC8-92E3-419D-8D5D-2D89B7484937}" type="slidenum">
              <a:rPr lang="es-CL" smtClean="0"/>
              <a:t>5</a:t>
            </a:fld>
            <a:endParaRPr lang="es-CL"/>
          </a:p>
        </p:txBody>
      </p:sp>
      <p:sp>
        <p:nvSpPr>
          <p:cNvPr id="50" name="Rectángulo 49"/>
          <p:cNvSpPr/>
          <p:nvPr/>
        </p:nvSpPr>
        <p:spPr>
          <a:xfrm>
            <a:off x="415922" y="363619"/>
            <a:ext cx="10567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u="sng" dirty="0" smtClean="0">
                <a:solidFill>
                  <a:schemeClr val="tx2"/>
                </a:solidFill>
              </a:rPr>
              <a:t>Antecedentes del Proyecto postulado: Planta general del </a:t>
            </a:r>
            <a:r>
              <a:rPr lang="es-MX" sz="2000" u="sng" dirty="0" smtClean="0">
                <a:solidFill>
                  <a:schemeClr val="tx2"/>
                </a:solidFill>
              </a:rPr>
              <a:t>proyecto.</a:t>
            </a:r>
            <a:endParaRPr lang="es-MX" sz="2000" u="sng" dirty="0">
              <a:solidFill>
                <a:schemeClr val="tx2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64915"/>
              </p:ext>
            </p:extLst>
          </p:nvPr>
        </p:nvGraphicFramePr>
        <p:xfrm>
          <a:off x="486383" y="943583"/>
          <a:ext cx="11361906" cy="5473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1906">
                  <a:extLst>
                    <a:ext uri="{9D8B030D-6E8A-4147-A177-3AD203B41FA5}">
                      <a16:colId xmlns:a16="http://schemas.microsoft.com/office/drawing/2014/main" val="3451351199"/>
                    </a:ext>
                  </a:extLst>
                </a:gridCol>
              </a:tblGrid>
              <a:tr h="5473227">
                <a:tc>
                  <a:txBody>
                    <a:bodyPr/>
                    <a:lstStyle/>
                    <a:p>
                      <a:endParaRPr lang="es-MX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23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9935</TotalTime>
  <Words>97</Words>
  <Application>Microsoft Office PowerPoint</Application>
  <PresentationFormat>Panorámica</PresentationFormat>
  <Paragraphs>39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Yu Gothic UI Semilight</vt:lpstr>
      <vt:lpstr>Arial</vt:lpstr>
      <vt:lpstr>Calibri</vt:lpstr>
      <vt:lpstr>Calibri Light</vt:lpstr>
      <vt:lpstr>Tw Cen MT Condensed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Jelves</dc:creator>
  <cp:lastModifiedBy>Joel Duran</cp:lastModifiedBy>
  <cp:revision>486</cp:revision>
  <cp:lastPrinted>2022-08-09T13:59:06Z</cp:lastPrinted>
  <dcterms:created xsi:type="dcterms:W3CDTF">2018-06-26T19:41:01Z</dcterms:created>
  <dcterms:modified xsi:type="dcterms:W3CDTF">2022-12-22T18:49:14Z</dcterms:modified>
</cp:coreProperties>
</file>