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6"/>
  </p:notesMasterIdLst>
  <p:handoutMasterIdLst>
    <p:handoutMasterId r:id="rId27"/>
  </p:handoutMasterIdLst>
  <p:sldIdLst>
    <p:sldId id="317" r:id="rId2"/>
    <p:sldId id="345" r:id="rId3"/>
    <p:sldId id="363" r:id="rId4"/>
    <p:sldId id="353" r:id="rId5"/>
    <p:sldId id="333" r:id="rId6"/>
    <p:sldId id="365" r:id="rId7"/>
    <p:sldId id="366" r:id="rId8"/>
    <p:sldId id="367" r:id="rId9"/>
    <p:sldId id="364" r:id="rId10"/>
    <p:sldId id="348" r:id="rId11"/>
    <p:sldId id="350" r:id="rId12"/>
    <p:sldId id="349" r:id="rId13"/>
    <p:sldId id="355" r:id="rId14"/>
    <p:sldId id="352" r:id="rId15"/>
    <p:sldId id="354" r:id="rId16"/>
    <p:sldId id="368" r:id="rId17"/>
    <p:sldId id="356" r:id="rId18"/>
    <p:sldId id="357" r:id="rId19"/>
    <p:sldId id="358" r:id="rId20"/>
    <p:sldId id="360" r:id="rId21"/>
    <p:sldId id="359" r:id="rId22"/>
    <p:sldId id="343" r:id="rId23"/>
    <p:sldId id="344" r:id="rId24"/>
    <p:sldId id="362" r:id="rId25"/>
  </p:sldIdLst>
  <p:sldSz cx="9144000" cy="5143500" type="screen16x9"/>
  <p:notesSz cx="7010400" cy="11125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22" autoAdjust="0"/>
    <p:restoredTop sz="94548" autoAdjust="0"/>
  </p:normalViewPr>
  <p:slideViewPr>
    <p:cSldViewPr snapToGrid="0">
      <p:cViewPr varScale="1">
        <p:scale>
          <a:sx n="143" d="100"/>
          <a:sy n="143" d="100"/>
        </p:scale>
        <p:origin x="702" y="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veragua.gorexiv\Downloads\Pres.2023%201%20trim%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veragua.gorexiv\Downloads\Pres.2023%201%20trim%2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veragua.gorexiv\Downloads\Pres.2023%201%20trim%20(1).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tx>
            <c:strRef>
              <c:f>'21'!$O$6</c:f>
              <c:strCache>
                <c:ptCount val="1"/>
                <c:pt idx="0">
                  <c:v>Sub. 21</c:v>
                </c:pt>
              </c:strCache>
            </c:strRef>
          </c:tx>
          <c:dPt>
            <c:idx val="0"/>
            <c:bubble3D val="0"/>
            <c:spPr>
              <a:solidFill>
                <a:schemeClr val="accent6">
                  <a:tint val="77000"/>
                </a:schemeClr>
              </a:solidFill>
              <a:ln w="19050">
                <a:solidFill>
                  <a:schemeClr val="lt1"/>
                </a:solidFill>
              </a:ln>
              <a:effectLst/>
            </c:spPr>
            <c:extLst>
              <c:ext xmlns:c16="http://schemas.microsoft.com/office/drawing/2014/chart" uri="{C3380CC4-5D6E-409C-BE32-E72D297353CC}">
                <c16:uniqueId val="{00000001-AA38-43F2-9512-52299D06EFA0}"/>
              </c:ext>
            </c:extLst>
          </c:dPt>
          <c:dPt>
            <c:idx val="1"/>
            <c:bubble3D val="0"/>
            <c:spPr>
              <a:solidFill>
                <a:schemeClr val="accent6">
                  <a:shade val="76000"/>
                </a:schemeClr>
              </a:solidFill>
              <a:ln w="19050">
                <a:solidFill>
                  <a:schemeClr val="lt1"/>
                </a:solidFill>
              </a:ln>
              <a:effectLst/>
            </c:spPr>
            <c:extLst>
              <c:ext xmlns:c16="http://schemas.microsoft.com/office/drawing/2014/chart" uri="{C3380CC4-5D6E-409C-BE32-E72D297353CC}">
                <c16:uniqueId val="{00000003-AA38-43F2-9512-52299D06EFA0}"/>
              </c:ext>
            </c:extLst>
          </c:dPt>
          <c:dLbls>
            <c:dLbl>
              <c:idx val="0"/>
              <c:tx>
                <c:rich>
                  <a:bodyPr/>
                  <a:lstStyle/>
                  <a:p>
                    <a:r>
                      <a:rPr lang="en-US"/>
                      <a:t>MS</a:t>
                    </a:r>
                    <a:fld id="{6F45644A-C1FC-46AC-AE6B-65BE15AE92B9}" type="VALUE">
                      <a:rPr lang="en-US"/>
                      <a:pPr/>
                      <a:t>[VALOR]</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A38-43F2-9512-52299D06EFA0}"/>
                </c:ext>
              </c:extLst>
            </c:dLbl>
            <c:dLbl>
              <c:idx val="1"/>
              <c:layout>
                <c:manualLayout>
                  <c:x val="0.16666666666666671"/>
                  <c:y val="0.18571593049010138"/>
                </c:manualLayout>
              </c:layout>
              <c:tx>
                <c:rich>
                  <a:bodyPr/>
                  <a:lstStyle/>
                  <a:p>
                    <a:r>
                      <a:rPr lang="en-US"/>
                      <a:t>M$</a:t>
                    </a:r>
                    <a:fld id="{BFC4E710-94BA-4E3C-BA8B-7E2C6FF173B4}" type="VALUE">
                      <a:rPr lang="en-US"/>
                      <a:pPr/>
                      <a:t>[VALOR]</a:t>
                    </a:fld>
                    <a:endParaRPr lang="en-US"/>
                  </a:p>
                </c:rich>
              </c:tx>
              <c:showLegendKey val="0"/>
              <c:showVal val="1"/>
              <c:showCatName val="0"/>
              <c:showSerName val="0"/>
              <c:showPercent val="0"/>
              <c:showBubbleSize val="0"/>
              <c:extLst>
                <c:ext xmlns:c15="http://schemas.microsoft.com/office/drawing/2012/chart" uri="{CE6537A1-D6FC-4f65-9D91-7224C49458BB}">
                  <c15:layout>
                    <c:manualLayout>
                      <c:w val="0.24537037037037038"/>
                      <c:h val="0.10037174721189591"/>
                    </c:manualLayout>
                  </c15:layout>
                  <c15:dlblFieldTable/>
                  <c15:showDataLabelsRange val="0"/>
                </c:ext>
                <c:ext xmlns:c16="http://schemas.microsoft.com/office/drawing/2014/chart" uri="{C3380CC4-5D6E-409C-BE32-E72D297353CC}">
                  <c16:uniqueId val="{00000003-AA38-43F2-9512-52299D06EFA0}"/>
                </c:ext>
              </c:extLst>
            </c:dLbl>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bg1"/>
                    </a:solidFill>
                    <a:effectLst>
                      <a:outerShdw blurRad="38100" dist="38100" dir="2700000" algn="tl">
                        <a:srgbClr val="000000">
                          <a:alpha val="43137"/>
                        </a:srgbClr>
                      </a:outerShdw>
                    </a:effectLst>
                    <a:latin typeface="Leelawadee" panose="020B0502040204020203" pitchFamily="34" charset="-34"/>
                    <a:ea typeface="+mn-ea"/>
                    <a:cs typeface="Leelawadee" panose="020B0502040204020203" pitchFamily="34" charset="-34"/>
                  </a:defRPr>
                </a:pPr>
                <a:endParaRPr lang="es-C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'21'!$P$5:$Q$5</c:f>
              <c:strCache>
                <c:ptCount val="2"/>
                <c:pt idx="0">
                  <c:v>Presupuesto</c:v>
                </c:pt>
                <c:pt idx="1">
                  <c:v>Devengo</c:v>
                </c:pt>
              </c:strCache>
            </c:strRef>
          </c:cat>
          <c:val>
            <c:numRef>
              <c:f>'21'!$P$6:$Q$6</c:f>
              <c:numCache>
                <c:formatCode>#,##0;\(#,##0\)</c:formatCode>
                <c:ptCount val="2"/>
                <c:pt idx="0">
                  <c:v>4808518000</c:v>
                </c:pt>
                <c:pt idx="1">
                  <c:v>1132799603</c:v>
                </c:pt>
              </c:numCache>
            </c:numRef>
          </c:val>
          <c:extLst>
            <c:ext xmlns:c16="http://schemas.microsoft.com/office/drawing/2014/chart" uri="{C3380CC4-5D6E-409C-BE32-E72D297353CC}">
              <c16:uniqueId val="{00000004-AA38-43F2-9512-52299D06EFA0}"/>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s-CL"/>
        </a:p>
      </c:txPr>
    </c:legend>
    <c:plotVisOnly val="1"/>
    <c:dispBlanksAs val="gap"/>
    <c:showDLblsOverMax val="0"/>
  </c:chart>
  <c:spPr>
    <a:noFill/>
    <a:ln w="9525" cap="flat" cmpd="sng" algn="ctr">
      <a:noFill/>
      <a:round/>
    </a:ln>
    <a:effectLst/>
  </c:spPr>
  <c:txPr>
    <a:bodyPr/>
    <a:lstStyle/>
    <a:p>
      <a:pPr>
        <a:defRPr/>
      </a:pPr>
      <a:endParaRPr lang="es-C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tx>
            <c:strRef>
              <c:f>'22'!$P$9</c:f>
              <c:strCache>
                <c:ptCount val="1"/>
                <c:pt idx="0">
                  <c:v>Sub 22</c:v>
                </c:pt>
              </c:strCache>
            </c:strRef>
          </c:tx>
          <c:dPt>
            <c:idx val="0"/>
            <c:bubble3D val="0"/>
            <c:spPr>
              <a:solidFill>
                <a:schemeClr val="accent6">
                  <a:tint val="77000"/>
                </a:schemeClr>
              </a:solidFill>
              <a:ln w="19050">
                <a:solidFill>
                  <a:schemeClr val="lt1"/>
                </a:solidFill>
              </a:ln>
              <a:effectLst/>
            </c:spPr>
            <c:extLst>
              <c:ext xmlns:c16="http://schemas.microsoft.com/office/drawing/2014/chart" uri="{C3380CC4-5D6E-409C-BE32-E72D297353CC}">
                <c16:uniqueId val="{00000001-3F30-4A97-8128-840DA384A0E9}"/>
              </c:ext>
            </c:extLst>
          </c:dPt>
          <c:dPt>
            <c:idx val="1"/>
            <c:bubble3D val="0"/>
            <c:spPr>
              <a:solidFill>
                <a:schemeClr val="accent6">
                  <a:shade val="76000"/>
                </a:schemeClr>
              </a:solidFill>
              <a:ln w="19050">
                <a:solidFill>
                  <a:schemeClr val="lt1"/>
                </a:solidFill>
              </a:ln>
              <a:effectLst/>
            </c:spPr>
            <c:extLst>
              <c:ext xmlns:c16="http://schemas.microsoft.com/office/drawing/2014/chart" uri="{C3380CC4-5D6E-409C-BE32-E72D297353CC}">
                <c16:uniqueId val="{00000003-3F30-4A97-8128-840DA384A0E9}"/>
              </c:ext>
            </c:extLst>
          </c:dPt>
          <c:dLbls>
            <c:dLbl>
              <c:idx val="1"/>
              <c:layout>
                <c:manualLayout>
                  <c:x val="2.3239493449938281E-2"/>
                  <c:y val="0.2169998757967097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F30-4A97-8128-840DA384A0E9}"/>
                </c:ext>
              </c:extLst>
            </c:dLbl>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bg1"/>
                    </a:solidFill>
                    <a:effectLst>
                      <a:outerShdw blurRad="38100" dist="38100" dir="2700000" algn="tl">
                        <a:srgbClr val="000000">
                          <a:alpha val="43137"/>
                        </a:srgbClr>
                      </a:outerShdw>
                    </a:effectLst>
                    <a:latin typeface="Leelawadee" panose="020B0502040204020203" pitchFamily="34" charset="-34"/>
                    <a:ea typeface="+mn-ea"/>
                    <a:cs typeface="Leelawadee" panose="020B0502040204020203" pitchFamily="34" charset="-34"/>
                  </a:defRPr>
                </a:pPr>
                <a:endParaRPr lang="es-C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'22'!$Q$8:$R$8</c:f>
              <c:strCache>
                <c:ptCount val="2"/>
                <c:pt idx="0">
                  <c:v>Presupuesto</c:v>
                </c:pt>
                <c:pt idx="1">
                  <c:v>Devengo</c:v>
                </c:pt>
              </c:strCache>
              <c:extLst xmlns:c15="http://schemas.microsoft.com/office/drawing/2012/chart"/>
            </c:strRef>
          </c:cat>
          <c:val>
            <c:numRef>
              <c:f>'22'!$Q$9:$R$9</c:f>
              <c:numCache>
                <c:formatCode>#,##0;\(#,##0\)</c:formatCode>
                <c:ptCount val="2"/>
                <c:pt idx="0">
                  <c:v>943920000</c:v>
                </c:pt>
                <c:pt idx="1">
                  <c:v>83588621</c:v>
                </c:pt>
              </c:numCache>
            </c:numRef>
          </c:val>
          <c:extLst>
            <c:ext xmlns:c16="http://schemas.microsoft.com/office/drawing/2014/chart" uri="{C3380CC4-5D6E-409C-BE32-E72D297353CC}">
              <c16:uniqueId val="{00000004-3F30-4A97-8128-840DA384A0E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8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s-CL"/>
        </a:p>
      </c:txPr>
    </c:legend>
    <c:plotVisOnly val="1"/>
    <c:dispBlanksAs val="gap"/>
    <c:showDLblsOverMax val="0"/>
  </c:chart>
  <c:spPr>
    <a:noFill/>
    <a:ln w="9525" cap="flat" cmpd="sng" algn="ctr">
      <a:noFill/>
      <a:round/>
    </a:ln>
    <a:effectLst/>
  </c:spPr>
  <c:txPr>
    <a:bodyPr/>
    <a:lstStyle/>
    <a:p>
      <a:pPr>
        <a:defRPr/>
      </a:pPr>
      <a:endParaRPr lang="es-C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tx>
            <c:strRef>
              <c:f>'24'!$O$9</c:f>
              <c:strCache>
                <c:ptCount val="1"/>
                <c:pt idx="0">
                  <c:v>Sub 24</c:v>
                </c:pt>
              </c:strCache>
            </c:strRef>
          </c:tx>
          <c:dPt>
            <c:idx val="0"/>
            <c:bubble3D val="0"/>
            <c:spPr>
              <a:solidFill>
                <a:schemeClr val="accent6">
                  <a:tint val="77000"/>
                </a:schemeClr>
              </a:solidFill>
              <a:ln w="19050">
                <a:solidFill>
                  <a:schemeClr val="lt1"/>
                </a:solidFill>
              </a:ln>
              <a:effectLst/>
            </c:spPr>
            <c:extLst>
              <c:ext xmlns:c16="http://schemas.microsoft.com/office/drawing/2014/chart" uri="{C3380CC4-5D6E-409C-BE32-E72D297353CC}">
                <c16:uniqueId val="{00000001-62DF-4D01-8EB5-904B32978B1D}"/>
              </c:ext>
            </c:extLst>
          </c:dPt>
          <c:dPt>
            <c:idx val="1"/>
            <c:bubble3D val="0"/>
            <c:spPr>
              <a:solidFill>
                <a:schemeClr val="accent6">
                  <a:shade val="76000"/>
                </a:schemeClr>
              </a:solidFill>
              <a:ln w="19050">
                <a:solidFill>
                  <a:schemeClr val="lt1"/>
                </a:solidFill>
              </a:ln>
              <a:effectLst/>
            </c:spPr>
            <c:extLst>
              <c:ext xmlns:c16="http://schemas.microsoft.com/office/drawing/2014/chart" uri="{C3380CC4-5D6E-409C-BE32-E72D297353CC}">
                <c16:uniqueId val="{00000003-62DF-4D01-8EB5-904B32978B1D}"/>
              </c:ext>
            </c:extLst>
          </c:dPt>
          <c:dLbls>
            <c:dLbl>
              <c:idx val="0"/>
              <c:tx>
                <c:rich>
                  <a:bodyPr/>
                  <a:lstStyle/>
                  <a:p>
                    <a:r>
                      <a:rPr lang="en-US"/>
                      <a:t>M$</a:t>
                    </a:r>
                    <a:fld id="{81548552-EA80-4EE5-A070-2F3E2CAFA8B4}" type="VALUE">
                      <a:rPr lang="en-US"/>
                      <a:pPr/>
                      <a:t>[VALOR]</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2DF-4D01-8EB5-904B32978B1D}"/>
                </c:ext>
              </c:extLst>
            </c:dLbl>
            <c:dLbl>
              <c:idx val="1"/>
              <c:tx>
                <c:rich>
                  <a:bodyPr/>
                  <a:lstStyle/>
                  <a:p>
                    <a:r>
                      <a:rPr lang="en-US"/>
                      <a:t>M$</a:t>
                    </a:r>
                    <a:fld id="{249129DE-A14C-49B3-A50E-5E79620A1C1D}" type="VALUE">
                      <a:rPr lang="en-US"/>
                      <a:pPr/>
                      <a:t>[VALOR]</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2DF-4D01-8EB5-904B32978B1D}"/>
                </c:ext>
              </c:extLst>
            </c:dLbl>
            <c:spPr>
              <a:noFill/>
              <a:ln>
                <a:noFill/>
              </a:ln>
              <a:effectLst/>
            </c:spPr>
            <c:txPr>
              <a:bodyPr rot="0" spcFirstLastPara="1" vertOverflow="ellipsis" vert="horz" wrap="square" anchor="ctr" anchorCtr="1"/>
              <a:lstStyle/>
              <a:p>
                <a:pPr>
                  <a:defRPr sz="700" b="1" i="0" u="none" strike="noStrike" kern="1200" baseline="0">
                    <a:solidFill>
                      <a:schemeClr val="bg1"/>
                    </a:solidFill>
                    <a:effectLst>
                      <a:outerShdw blurRad="38100" dist="38100" dir="2700000" algn="tl">
                        <a:srgbClr val="000000">
                          <a:alpha val="43137"/>
                        </a:srgbClr>
                      </a:outerShdw>
                    </a:effectLst>
                    <a:latin typeface="Calibri" panose="020F0502020204030204" pitchFamily="34" charset="0"/>
                    <a:ea typeface="+mn-ea"/>
                    <a:cs typeface="Calibri" panose="020F0502020204030204" pitchFamily="34" charset="0"/>
                  </a:defRPr>
                </a:pPr>
                <a:endParaRPr lang="es-C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'24'!$P$8:$Q$8</c:f>
              <c:strCache>
                <c:ptCount val="2"/>
                <c:pt idx="0">
                  <c:v>Presupuesto</c:v>
                </c:pt>
                <c:pt idx="1">
                  <c:v>Devengo</c:v>
                </c:pt>
              </c:strCache>
            </c:strRef>
          </c:cat>
          <c:val>
            <c:numRef>
              <c:f>'24'!$P$9:$Q$9</c:f>
              <c:numCache>
                <c:formatCode>#,##0;\(#,##0\)</c:formatCode>
                <c:ptCount val="2"/>
                <c:pt idx="0">
                  <c:v>484508000</c:v>
                </c:pt>
                <c:pt idx="1">
                  <c:v>107545127</c:v>
                </c:pt>
              </c:numCache>
            </c:numRef>
          </c:val>
          <c:extLst>
            <c:ext xmlns:c16="http://schemas.microsoft.com/office/drawing/2014/chart" uri="{C3380CC4-5D6E-409C-BE32-E72D297353CC}">
              <c16:uniqueId val="{00000004-62DF-4D01-8EB5-904B32978B1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s-CL"/>
        </a:p>
      </c:txPr>
    </c:legend>
    <c:plotVisOnly val="1"/>
    <c:dispBlanksAs val="gap"/>
    <c:showDLblsOverMax val="0"/>
  </c:chart>
  <c:spPr>
    <a:noFill/>
    <a:ln>
      <a:noFill/>
    </a:ln>
    <a:effectLst/>
  </c:spPr>
  <c:txPr>
    <a:bodyPr/>
    <a:lstStyle/>
    <a:p>
      <a:pPr>
        <a:defRPr sz="800">
          <a:latin typeface="Calibri" panose="020F0502020204030204" pitchFamily="34" charset="0"/>
          <a:cs typeface="Calibri" panose="020F0502020204030204" pitchFamily="34" charset="0"/>
        </a:defRPr>
      </a:pPr>
      <a:endParaRPr lang="es-C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dPt>
            <c:idx val="0"/>
            <c:bubble3D val="0"/>
            <c:spPr>
              <a:solidFill>
                <a:schemeClr val="accent6">
                  <a:tint val="77000"/>
                </a:schemeClr>
              </a:solidFill>
              <a:ln w="19050">
                <a:solidFill>
                  <a:schemeClr val="lt1"/>
                </a:solidFill>
              </a:ln>
              <a:effectLst/>
            </c:spPr>
            <c:extLst>
              <c:ext xmlns:c16="http://schemas.microsoft.com/office/drawing/2014/chart" uri="{C3380CC4-5D6E-409C-BE32-E72D297353CC}">
                <c16:uniqueId val="{00000001-25C0-4BBA-B6DB-303EBA2F8A89}"/>
              </c:ext>
            </c:extLst>
          </c:dPt>
          <c:dPt>
            <c:idx val="1"/>
            <c:bubble3D val="0"/>
            <c:spPr>
              <a:solidFill>
                <a:schemeClr val="accent6">
                  <a:shade val="76000"/>
                </a:schemeClr>
              </a:solidFill>
              <a:ln w="19050">
                <a:solidFill>
                  <a:schemeClr val="lt1"/>
                </a:solidFill>
              </a:ln>
              <a:effectLst/>
            </c:spPr>
            <c:extLst>
              <c:ext xmlns:c16="http://schemas.microsoft.com/office/drawing/2014/chart" uri="{C3380CC4-5D6E-409C-BE32-E72D297353CC}">
                <c16:uniqueId val="{00000003-25C0-4BBA-B6DB-303EBA2F8A89}"/>
              </c:ext>
            </c:extLst>
          </c:dPt>
          <c:dLbls>
            <c:dLbl>
              <c:idx val="0"/>
              <c:tx>
                <c:rich>
                  <a:bodyPr/>
                  <a:lstStyle/>
                  <a:p>
                    <a:r>
                      <a:rPr lang="en-US"/>
                      <a:t>$</a:t>
                    </a:r>
                    <a:fld id="{583DDD97-E99B-47B0-92DC-ACE10749415D}" type="VALUE">
                      <a:rPr lang="en-US"/>
                      <a:pPr/>
                      <a:t>[VALOR]</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5C0-4BBA-B6DB-303EBA2F8A89}"/>
                </c:ext>
              </c:extLst>
            </c:dLbl>
            <c:dLbl>
              <c:idx val="1"/>
              <c:layout>
                <c:manualLayout>
                  <c:x val="1.6403356220702331E-3"/>
                  <c:y val="8.782493688253E-2"/>
                </c:manualLayout>
              </c:layout>
              <c:tx>
                <c:rich>
                  <a:bodyPr/>
                  <a:lstStyle/>
                  <a:p>
                    <a:r>
                      <a:rPr lang="en-US"/>
                      <a:t>$</a:t>
                    </a:r>
                    <a:fld id="{510FA687-D6CE-405C-83C5-17A9EBE52FEB}" type="VALUE">
                      <a:rPr lang="en-US"/>
                      <a:pPr/>
                      <a:t>[VALOR]</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5C0-4BBA-B6DB-303EBA2F8A89}"/>
                </c:ext>
              </c:extLst>
            </c:dLbl>
            <c:spPr>
              <a:noFill/>
              <a:ln>
                <a:noFill/>
              </a:ln>
              <a:effectLst/>
            </c:spPr>
            <c:txPr>
              <a:bodyPr rot="0" spcFirstLastPara="1" vertOverflow="ellipsis" vert="horz" wrap="square" anchor="ctr" anchorCtr="1"/>
              <a:lstStyle/>
              <a:p>
                <a:pPr>
                  <a:defRPr sz="700" b="1" i="0" u="none" strike="noStrike" kern="1200" baseline="0">
                    <a:solidFill>
                      <a:schemeClr val="bg1"/>
                    </a:solidFill>
                    <a:effectLst>
                      <a:outerShdw blurRad="38100" dist="38100" dir="2700000" algn="tl">
                        <a:srgbClr val="000000">
                          <a:alpha val="43137"/>
                        </a:srgbClr>
                      </a:outerShdw>
                    </a:effectLst>
                    <a:latin typeface="Calibri" panose="020F0502020204030204" pitchFamily="34" charset="0"/>
                    <a:ea typeface="+mn-ea"/>
                    <a:cs typeface="Calibri" panose="020F0502020204030204" pitchFamily="34" charset="0"/>
                  </a:defRPr>
                </a:pPr>
                <a:endParaRPr lang="es-C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'29'!$L$11:$M$11</c:f>
              <c:strCache>
                <c:ptCount val="2"/>
                <c:pt idx="0">
                  <c:v>Presupuesto</c:v>
                </c:pt>
                <c:pt idx="1">
                  <c:v>Devengo</c:v>
                </c:pt>
              </c:strCache>
            </c:strRef>
          </c:cat>
          <c:val>
            <c:numRef>
              <c:f>'29'!$L$12:$M$12</c:f>
              <c:numCache>
                <c:formatCode>#,##0;\(#,##0\)</c:formatCode>
                <c:ptCount val="2"/>
                <c:pt idx="0">
                  <c:v>170430000</c:v>
                </c:pt>
                <c:pt idx="1">
                  <c:v>0</c:v>
                </c:pt>
              </c:numCache>
            </c:numRef>
          </c:val>
          <c:extLst>
            <c:ext xmlns:c16="http://schemas.microsoft.com/office/drawing/2014/chart" uri="{C3380CC4-5D6E-409C-BE32-E72D297353CC}">
              <c16:uniqueId val="{00000004-25C0-4BBA-B6DB-303EBA2F8A8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s-CL"/>
        </a:p>
      </c:txPr>
    </c:legend>
    <c:plotVisOnly val="1"/>
    <c:dispBlanksAs val="gap"/>
    <c:showDLblsOverMax val="0"/>
  </c:chart>
  <c:spPr>
    <a:noFill/>
    <a:ln>
      <a:noFill/>
    </a:ln>
    <a:effectLst/>
  </c:spPr>
  <c:txPr>
    <a:bodyPr/>
    <a:lstStyle/>
    <a:p>
      <a:pPr>
        <a:defRPr>
          <a:latin typeface="Calibri" panose="020F0502020204030204" pitchFamily="34" charset="0"/>
          <a:cs typeface="Calibri" panose="020F0502020204030204" pitchFamily="34" charset="0"/>
        </a:defRPr>
      </a:pPr>
      <a:endParaRPr lang="es-CL"/>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withinLinearReversed" id="26">
  <a:schemeClr val="accent6"/>
</cs:colorStyle>
</file>

<file path=ppt/charts/colors3.xml><?xml version="1.0" encoding="utf-8"?>
<cs:colorStyle xmlns:cs="http://schemas.microsoft.com/office/drawing/2012/chartStyle" xmlns:a="http://schemas.openxmlformats.org/drawingml/2006/main" meth="withinLinearReversed" id="26">
  <a:schemeClr val="accent6"/>
</cs:colorStyle>
</file>

<file path=ppt/charts/colors4.xml><?xml version="1.0" encoding="utf-8"?>
<cs:colorStyle xmlns:cs="http://schemas.microsoft.com/office/drawing/2012/chartStyle" xmlns:a="http://schemas.openxmlformats.org/drawingml/2006/main" meth="withinLinearReversed" id="26">
  <a:schemeClr val="accent6"/>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3038475" cy="558540"/>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sz="quarter" idx="1"/>
          </p:nvPr>
        </p:nvSpPr>
        <p:spPr>
          <a:xfrm>
            <a:off x="3970339" y="0"/>
            <a:ext cx="3038475" cy="558540"/>
          </a:xfrm>
          <a:prstGeom prst="rect">
            <a:avLst/>
          </a:prstGeom>
        </p:spPr>
        <p:txBody>
          <a:bodyPr vert="horz" lIns="91440" tIns="45720" rIns="91440" bIns="45720" rtlCol="0"/>
          <a:lstStyle>
            <a:lvl1pPr algn="r">
              <a:defRPr sz="1200"/>
            </a:lvl1pPr>
          </a:lstStyle>
          <a:p>
            <a:fld id="{EC473A49-994B-4407-83C7-1FA02F6835B6}" type="datetimeFigureOut">
              <a:rPr lang="es-CL" smtClean="0"/>
              <a:t>25-04-2023</a:t>
            </a:fld>
            <a:endParaRPr lang="es-CL"/>
          </a:p>
        </p:txBody>
      </p:sp>
      <p:sp>
        <p:nvSpPr>
          <p:cNvPr id="4" name="Marcador de pie de página 3"/>
          <p:cNvSpPr>
            <a:spLocks noGrp="1"/>
          </p:cNvSpPr>
          <p:nvPr>
            <p:ph type="ftr" sz="quarter" idx="2"/>
          </p:nvPr>
        </p:nvSpPr>
        <p:spPr>
          <a:xfrm>
            <a:off x="1" y="10566661"/>
            <a:ext cx="3038475" cy="558540"/>
          </a:xfrm>
          <a:prstGeom prst="rect">
            <a:avLst/>
          </a:prstGeom>
        </p:spPr>
        <p:txBody>
          <a:bodyPr vert="horz" lIns="91440" tIns="45720" rIns="91440" bIns="45720" rtlCol="0" anchor="b"/>
          <a:lstStyle>
            <a:lvl1pPr algn="l">
              <a:defRPr sz="1200"/>
            </a:lvl1pPr>
          </a:lstStyle>
          <a:p>
            <a:endParaRPr lang="es-CL"/>
          </a:p>
        </p:txBody>
      </p:sp>
      <p:sp>
        <p:nvSpPr>
          <p:cNvPr id="5" name="Marcador de número de diapositiva 4"/>
          <p:cNvSpPr>
            <a:spLocks noGrp="1"/>
          </p:cNvSpPr>
          <p:nvPr>
            <p:ph type="sldNum" sz="quarter" idx="3"/>
          </p:nvPr>
        </p:nvSpPr>
        <p:spPr>
          <a:xfrm>
            <a:off x="3970339" y="10566661"/>
            <a:ext cx="3038475" cy="558540"/>
          </a:xfrm>
          <a:prstGeom prst="rect">
            <a:avLst/>
          </a:prstGeom>
        </p:spPr>
        <p:txBody>
          <a:bodyPr vert="horz" lIns="91440" tIns="45720" rIns="91440" bIns="45720" rtlCol="0" anchor="b"/>
          <a:lstStyle>
            <a:lvl1pPr algn="r">
              <a:defRPr sz="1200"/>
            </a:lvl1pPr>
          </a:lstStyle>
          <a:p>
            <a:fld id="{5CCACCDB-6077-44B3-82B9-544EB0AC2290}" type="slidenum">
              <a:rPr lang="es-CL" smtClean="0"/>
              <a:t>‹Nº›</a:t>
            </a:fld>
            <a:endParaRPr lang="es-CL"/>
          </a:p>
        </p:txBody>
      </p:sp>
    </p:spTree>
    <p:extLst>
      <p:ext uri="{BB962C8B-B14F-4D97-AF65-F5344CB8AC3E}">
        <p14:creationId xmlns:p14="http://schemas.microsoft.com/office/powerpoint/2010/main" val="1257254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01613" y="833438"/>
            <a:ext cx="7415213" cy="41719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5284470"/>
            <a:ext cx="5608320" cy="500634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00a88a2fe_0_377:notes"/>
          <p:cNvSpPr>
            <a:spLocks noGrp="1" noRot="1" noChangeAspect="1"/>
          </p:cNvSpPr>
          <p:nvPr>
            <p:ph type="sldImg" idx="2"/>
          </p:nvPr>
        </p:nvSpPr>
        <p:spPr>
          <a:xfrm>
            <a:off x="-203200" y="833438"/>
            <a:ext cx="7416800" cy="41719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00a88a2fe_0_377:notes"/>
          <p:cNvSpPr txBox="1">
            <a:spLocks noGrp="1"/>
          </p:cNvSpPr>
          <p:nvPr>
            <p:ph type="body" idx="1"/>
          </p:nvPr>
        </p:nvSpPr>
        <p:spPr>
          <a:xfrm>
            <a:off x="701040" y="5284470"/>
            <a:ext cx="5608320" cy="500634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063418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3a867f825_1_648:notes"/>
          <p:cNvSpPr>
            <a:spLocks noGrp="1" noRot="1" noChangeAspect="1"/>
          </p:cNvSpPr>
          <p:nvPr>
            <p:ph type="sldImg" idx="2"/>
          </p:nvPr>
        </p:nvSpPr>
        <p:spPr>
          <a:xfrm>
            <a:off x="-203200" y="833438"/>
            <a:ext cx="7416800" cy="41719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a3a867f825_1_648:notes"/>
          <p:cNvSpPr txBox="1">
            <a:spLocks noGrp="1"/>
          </p:cNvSpPr>
          <p:nvPr>
            <p:ph type="body" idx="1"/>
          </p:nvPr>
        </p:nvSpPr>
        <p:spPr>
          <a:xfrm>
            <a:off x="701040" y="5284470"/>
            <a:ext cx="5608320" cy="5006340"/>
          </a:xfrm>
          <a:prstGeom prst="rect">
            <a:avLst/>
          </a:prstGeom>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2045401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3a867f825_1_64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a3a867f825_1_64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1645353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3a867f825_1_64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a3a867f825_1_64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3753367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00a88a2fe_0_377:notes"/>
          <p:cNvSpPr>
            <a:spLocks noGrp="1" noRot="1" noChangeAspect="1"/>
          </p:cNvSpPr>
          <p:nvPr>
            <p:ph type="sldImg" idx="2"/>
          </p:nvPr>
        </p:nvSpPr>
        <p:spPr>
          <a:xfrm>
            <a:off x="-203200" y="833438"/>
            <a:ext cx="7416800" cy="41719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00a88a2fe_0_377:notes"/>
          <p:cNvSpPr txBox="1">
            <a:spLocks noGrp="1"/>
          </p:cNvSpPr>
          <p:nvPr>
            <p:ph type="body" idx="1"/>
          </p:nvPr>
        </p:nvSpPr>
        <p:spPr>
          <a:xfrm>
            <a:off x="701040" y="5284470"/>
            <a:ext cx="5608320" cy="500634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3048251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57200" y="411475"/>
            <a:ext cx="4569000" cy="823500"/>
          </a:xfrm>
          <a:prstGeom prst="rect">
            <a:avLst/>
          </a:prstGeom>
        </p:spPr>
        <p:txBody>
          <a:bodyPr spcFirstLastPara="1" wrap="square" lIns="91425" tIns="91425" rIns="91425" bIns="91425" anchor="ctr" anchorCtr="0">
            <a:noAutofit/>
          </a:bodyPr>
          <a:lstStyle>
            <a:lvl1pPr lvl="0">
              <a:spcBef>
                <a:spcPts val="0"/>
              </a:spcBef>
              <a:spcAft>
                <a:spcPts val="0"/>
              </a:spcAft>
              <a:buSzPts val="5200"/>
              <a:buNone/>
              <a:defRPr sz="36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57200" y="1234975"/>
            <a:ext cx="2689200" cy="10518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a:solidFill>
                  <a:schemeClr val="dk1"/>
                </a:solidFill>
                <a:latin typeface="Roboto"/>
                <a:ea typeface="Roboto"/>
                <a:cs typeface="Roboto"/>
                <a:sym typeface="Roboto"/>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51A3A4B2-34DA-42A6-AAE6-E58641F2C8C8}" type="datetimeFigureOut">
              <a:rPr lang="es-CL" smtClean="0"/>
              <a:t>25-04-2023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62B3911D-1A18-42B0-BB74-467DFEFC13D6}" type="slidenum">
              <a:rPr lang="es-CL" smtClean="0"/>
              <a:t>‹Nº›</a:t>
            </a:fld>
            <a:endParaRPr lang="es-CL"/>
          </a:p>
        </p:txBody>
      </p:sp>
    </p:spTree>
    <p:extLst>
      <p:ext uri="{BB962C8B-B14F-4D97-AF65-F5344CB8AC3E}">
        <p14:creationId xmlns:p14="http://schemas.microsoft.com/office/powerpoint/2010/main" val="2152945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6" name="Google Shape;16;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7" name="Google Shape;17;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0" name="Google Shape;20;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1" name="Google Shape;21;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2" name="Google Shape;22;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457200" y="411475"/>
            <a:ext cx="8229600" cy="481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1pPr>
            <a:lvl2pPr lvl="1"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2pPr>
            <a:lvl3pPr lvl="2"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3pPr>
            <a:lvl4pPr lvl="3"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4pPr>
            <a:lvl5pPr lvl="4"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5pPr>
            <a:lvl6pPr lvl="5"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6pPr>
            <a:lvl7pPr lvl="6"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7pPr>
            <a:lvl8pPr lvl="7"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8pPr>
            <a:lvl9pPr lvl="8"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27" name="Google Shape;27;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1" name="Google Shape;31;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2"/>
        <p:cNvGrpSpPr/>
        <p:nvPr/>
      </p:nvGrpSpPr>
      <p:grpSpPr>
        <a:xfrm>
          <a:off x="0" y="0"/>
          <a:ext cx="0" cy="0"/>
          <a:chOff x="0" y="0"/>
          <a:chExt cx="0" cy="0"/>
        </a:xfrm>
      </p:grpSpPr>
      <p:sp>
        <p:nvSpPr>
          <p:cNvPr id="33" name="Google Shape;33;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5" name="Google Shape;35;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6" name="Google Shape;36;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8"/>
        <p:cNvGrpSpPr/>
        <p:nvPr/>
      </p:nvGrpSpPr>
      <p:grpSpPr>
        <a:xfrm>
          <a:off x="0" y="0"/>
          <a:ext cx="0" cy="0"/>
          <a:chOff x="0" y="0"/>
          <a:chExt cx="0" cy="0"/>
        </a:xfrm>
      </p:grpSpPr>
      <p:sp>
        <p:nvSpPr>
          <p:cNvPr id="39" name="Google Shape;3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0" name="Google Shape;40;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1"/>
        <p:cNvGrpSpPr/>
        <p:nvPr/>
      </p:nvGrpSpPr>
      <p:grpSpPr>
        <a:xfrm>
          <a:off x="0" y="0"/>
          <a:ext cx="0" cy="0"/>
          <a:chOff x="0" y="0"/>
          <a:chExt cx="0" cy="0"/>
        </a:xfrm>
      </p:grpSpPr>
      <p:sp>
        <p:nvSpPr>
          <p:cNvPr id="42" name="Google Shape;42;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3" name="Google Shape;43;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4" name="Google Shape;44;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1pPr>
            <a:lvl2pPr lvl="1">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2pPr>
            <a:lvl3pPr lvl="2">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3pPr>
            <a:lvl4pPr lvl="3">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4pPr>
            <a:lvl5pPr lvl="4">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5pPr>
            <a:lvl6pPr lvl="5">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6pPr>
            <a:lvl7pPr lvl="6">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7pPr>
            <a:lvl8pPr lvl="7">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8pPr>
            <a:lvl9pPr lvl="8">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SzPts val="1800"/>
              <a:buFont typeface="Fira Sans"/>
              <a:buChar char="●"/>
              <a:defRPr sz="1800">
                <a:latin typeface="Fira Sans"/>
                <a:ea typeface="Fira Sans"/>
                <a:cs typeface="Fira Sans"/>
                <a:sym typeface="Fira Sans"/>
              </a:defRPr>
            </a:lvl1pPr>
            <a:lvl2pPr marL="914400" lvl="1" indent="-317500">
              <a:lnSpc>
                <a:spcPct val="115000"/>
              </a:lnSpc>
              <a:spcBef>
                <a:spcPts val="1600"/>
              </a:spcBef>
              <a:spcAft>
                <a:spcPts val="0"/>
              </a:spcAft>
              <a:buSzPts val="1400"/>
              <a:buFont typeface="Fira Sans"/>
              <a:buChar char="○"/>
              <a:defRPr>
                <a:latin typeface="Fira Sans"/>
                <a:ea typeface="Fira Sans"/>
                <a:cs typeface="Fira Sans"/>
                <a:sym typeface="Fira Sans"/>
              </a:defRPr>
            </a:lvl2pPr>
            <a:lvl3pPr marL="1371600" lvl="2" indent="-317500">
              <a:lnSpc>
                <a:spcPct val="115000"/>
              </a:lnSpc>
              <a:spcBef>
                <a:spcPts val="1600"/>
              </a:spcBef>
              <a:spcAft>
                <a:spcPts val="0"/>
              </a:spcAft>
              <a:buSzPts val="1400"/>
              <a:buFont typeface="Fira Sans"/>
              <a:buChar char="■"/>
              <a:defRPr>
                <a:latin typeface="Fira Sans"/>
                <a:ea typeface="Fira Sans"/>
                <a:cs typeface="Fira Sans"/>
                <a:sym typeface="Fira Sans"/>
              </a:defRPr>
            </a:lvl3pPr>
            <a:lvl4pPr marL="1828800" lvl="3" indent="-317500">
              <a:lnSpc>
                <a:spcPct val="115000"/>
              </a:lnSpc>
              <a:spcBef>
                <a:spcPts val="1600"/>
              </a:spcBef>
              <a:spcAft>
                <a:spcPts val="0"/>
              </a:spcAft>
              <a:buSzPts val="1400"/>
              <a:buFont typeface="Fira Sans"/>
              <a:buChar char="●"/>
              <a:defRPr>
                <a:latin typeface="Fira Sans"/>
                <a:ea typeface="Fira Sans"/>
                <a:cs typeface="Fira Sans"/>
                <a:sym typeface="Fira Sans"/>
              </a:defRPr>
            </a:lvl4pPr>
            <a:lvl5pPr marL="2286000" lvl="4" indent="-317500">
              <a:lnSpc>
                <a:spcPct val="115000"/>
              </a:lnSpc>
              <a:spcBef>
                <a:spcPts val="1600"/>
              </a:spcBef>
              <a:spcAft>
                <a:spcPts val="0"/>
              </a:spcAft>
              <a:buSzPts val="1400"/>
              <a:buFont typeface="Fira Sans"/>
              <a:buChar char="○"/>
              <a:defRPr>
                <a:latin typeface="Fira Sans"/>
                <a:ea typeface="Fira Sans"/>
                <a:cs typeface="Fira Sans"/>
                <a:sym typeface="Fira Sans"/>
              </a:defRPr>
            </a:lvl5pPr>
            <a:lvl6pPr marL="2743200" lvl="5" indent="-317500">
              <a:lnSpc>
                <a:spcPct val="115000"/>
              </a:lnSpc>
              <a:spcBef>
                <a:spcPts val="1600"/>
              </a:spcBef>
              <a:spcAft>
                <a:spcPts val="0"/>
              </a:spcAft>
              <a:buSzPts val="1400"/>
              <a:buFont typeface="Fira Sans"/>
              <a:buChar char="■"/>
              <a:defRPr>
                <a:latin typeface="Fira Sans"/>
                <a:ea typeface="Fira Sans"/>
                <a:cs typeface="Fira Sans"/>
                <a:sym typeface="Fira Sans"/>
              </a:defRPr>
            </a:lvl6pPr>
            <a:lvl7pPr marL="3200400" lvl="6" indent="-317500">
              <a:lnSpc>
                <a:spcPct val="115000"/>
              </a:lnSpc>
              <a:spcBef>
                <a:spcPts val="1600"/>
              </a:spcBef>
              <a:spcAft>
                <a:spcPts val="0"/>
              </a:spcAft>
              <a:buSzPts val="1400"/>
              <a:buFont typeface="Fira Sans"/>
              <a:buChar char="●"/>
              <a:defRPr>
                <a:latin typeface="Fira Sans"/>
                <a:ea typeface="Fira Sans"/>
                <a:cs typeface="Fira Sans"/>
                <a:sym typeface="Fira Sans"/>
              </a:defRPr>
            </a:lvl7pPr>
            <a:lvl8pPr marL="3657600" lvl="7" indent="-317500">
              <a:lnSpc>
                <a:spcPct val="115000"/>
              </a:lnSpc>
              <a:spcBef>
                <a:spcPts val="1600"/>
              </a:spcBef>
              <a:spcAft>
                <a:spcPts val="0"/>
              </a:spcAft>
              <a:buSzPts val="1400"/>
              <a:buFont typeface="Fira Sans"/>
              <a:buChar char="○"/>
              <a:defRPr>
                <a:latin typeface="Fira Sans"/>
                <a:ea typeface="Fira Sans"/>
                <a:cs typeface="Fira Sans"/>
                <a:sym typeface="Fira Sans"/>
              </a:defRPr>
            </a:lvl8pPr>
            <a:lvl9pPr marL="4114800" lvl="8" indent="-317500">
              <a:lnSpc>
                <a:spcPct val="115000"/>
              </a:lnSpc>
              <a:spcBef>
                <a:spcPts val="1600"/>
              </a:spcBef>
              <a:spcAft>
                <a:spcPts val="1600"/>
              </a:spcAft>
              <a:buSzPts val="1400"/>
              <a:buFont typeface="Fira Sans"/>
              <a:buChar char="■"/>
              <a:defRPr>
                <a:latin typeface="Fira Sans"/>
                <a:ea typeface="Fira Sans"/>
                <a:cs typeface="Fira Sans"/>
                <a:sym typeface="Fira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
          <p15:clr>
            <a:srgbClr val="EA4335"/>
          </p15:clr>
        </p15:guide>
        <p15:guide id="2" pos="5472">
          <p15:clr>
            <a:srgbClr val="EA4335"/>
          </p15:clr>
        </p15:guide>
        <p15:guide id="3" orient="horz" pos="259">
          <p15:clr>
            <a:srgbClr val="EA4335"/>
          </p15:clr>
        </p15:guide>
        <p15:guide id="4" orient="horz" pos="2981">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14.emf"/><Relationship Id="rId4" Type="http://schemas.openxmlformats.org/officeDocument/2006/relationships/package" Target="../embeddings/Microsoft_Excel_Worksheet1.xlsx"/></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15.emf"/><Relationship Id="rId4" Type="http://schemas.openxmlformats.org/officeDocument/2006/relationships/package" Target="../embeddings/Microsoft_Excel_Worksheet2.xlsx"/></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Shape 54"/>
        <p:cNvGrpSpPr/>
        <p:nvPr/>
      </p:nvGrpSpPr>
      <p:grpSpPr>
        <a:xfrm>
          <a:off x="0" y="0"/>
          <a:ext cx="0" cy="0"/>
          <a:chOff x="0" y="0"/>
          <a:chExt cx="0" cy="0"/>
        </a:xfrm>
      </p:grpSpPr>
      <p:sp>
        <p:nvSpPr>
          <p:cNvPr id="5" name="CuadroTexto 4"/>
          <p:cNvSpPr txBox="1"/>
          <p:nvPr/>
        </p:nvSpPr>
        <p:spPr>
          <a:xfrm>
            <a:off x="5644085" y="2825409"/>
            <a:ext cx="3385930" cy="584775"/>
          </a:xfrm>
          <a:prstGeom prst="rect">
            <a:avLst/>
          </a:prstGeom>
          <a:noFill/>
        </p:spPr>
        <p:txBody>
          <a:bodyPr wrap="square" rtlCol="0">
            <a:spAutoFit/>
          </a:bodyPr>
          <a:lstStyle/>
          <a:p>
            <a:pPr algn="r"/>
            <a:r>
              <a:rPr lang="es-CL" sz="1600" dirty="0">
                <a:solidFill>
                  <a:schemeClr val="bg2"/>
                </a:solidFill>
                <a:latin typeface="Bahnschrift SemiLight Condensed" panose="020B0502040204020203" pitchFamily="34" charset="0"/>
              </a:rPr>
              <a:t>UNIDAD DE CONTROL Y AUDITORÍA INTERNA</a:t>
            </a:r>
          </a:p>
          <a:p>
            <a:pPr algn="r"/>
            <a:r>
              <a:rPr lang="es-CL" sz="1600" dirty="0">
                <a:solidFill>
                  <a:schemeClr val="bg2"/>
                </a:solidFill>
                <a:latin typeface="Bahnschrift SemiLight Condensed" panose="020B0502040204020203" pitchFamily="34" charset="0"/>
              </a:rPr>
              <a:t>RÍO BUENO, 26 DE ABRIL DE 2023</a:t>
            </a:r>
          </a:p>
        </p:txBody>
      </p:sp>
      <p:sp>
        <p:nvSpPr>
          <p:cNvPr id="4" name="Entrada manual 3"/>
          <p:cNvSpPr/>
          <p:nvPr/>
        </p:nvSpPr>
        <p:spPr>
          <a:xfrm rot="5400000">
            <a:off x="-464822" y="464818"/>
            <a:ext cx="5143502" cy="4213859"/>
          </a:xfrm>
          <a:prstGeom prst="flowChartManualInp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Imagen 5"/>
          <p:cNvPicPr>
            <a:picLocks noChangeAspect="1"/>
          </p:cNvPicPr>
          <p:nvPr/>
        </p:nvPicPr>
        <p:blipFill>
          <a:blip r:embed="rId3"/>
          <a:stretch>
            <a:fillRect/>
          </a:stretch>
        </p:blipFill>
        <p:spPr>
          <a:xfrm>
            <a:off x="1280309" y="265278"/>
            <a:ext cx="1154300" cy="928352"/>
          </a:xfrm>
          <a:prstGeom prst="rect">
            <a:avLst/>
          </a:prstGeom>
        </p:spPr>
      </p:pic>
      <p:sp>
        <p:nvSpPr>
          <p:cNvPr id="57" name="Google Shape;57;p15"/>
          <p:cNvSpPr txBox="1">
            <a:spLocks noGrp="1"/>
          </p:cNvSpPr>
          <p:nvPr>
            <p:ph type="ctrTitle"/>
          </p:nvPr>
        </p:nvSpPr>
        <p:spPr>
          <a:xfrm>
            <a:off x="3435416" y="1179499"/>
            <a:ext cx="5640184" cy="183843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s-CL" sz="3800" dirty="0">
                <a:solidFill>
                  <a:schemeClr val="bg2"/>
                </a:solidFill>
                <a:latin typeface="Bahnschrift Condensed" panose="020B0502040204020203" pitchFamily="34" charset="0"/>
              </a:rPr>
              <a:t>1° INFORME TRIMESTRAL</a:t>
            </a:r>
            <a:br>
              <a:rPr lang="es-CL" sz="3800" dirty="0">
                <a:solidFill>
                  <a:schemeClr val="bg2"/>
                </a:solidFill>
                <a:latin typeface="Bahnschrift Condensed" panose="020B0502040204020203" pitchFamily="34" charset="0"/>
              </a:rPr>
            </a:br>
            <a:r>
              <a:rPr lang="en" sz="3800" dirty="0">
                <a:solidFill>
                  <a:schemeClr val="bg2"/>
                </a:solidFill>
                <a:latin typeface="Bahnschrift Condensed" panose="020B0502040204020203" pitchFamily="34" charset="0"/>
              </a:rPr>
              <a:t>AVANCE PRESUPUESTARIO 2023</a:t>
            </a:r>
            <a:endParaRPr sz="3800" b="0" dirty="0">
              <a:solidFill>
                <a:schemeClr val="bg2"/>
              </a:solidFill>
              <a:latin typeface="Bahnschrift Condensed" panose="020B0502040204020203" pitchFamily="34" charset="0"/>
            </a:endParaRPr>
          </a:p>
        </p:txBody>
      </p:sp>
      <p:grpSp>
        <p:nvGrpSpPr>
          <p:cNvPr id="245" name="Grupo 244"/>
          <p:cNvGrpSpPr/>
          <p:nvPr/>
        </p:nvGrpSpPr>
        <p:grpSpPr>
          <a:xfrm>
            <a:off x="770459" y="1571020"/>
            <a:ext cx="2174000" cy="2893825"/>
            <a:chOff x="742200" y="877500"/>
            <a:chExt cx="2174000" cy="2893825"/>
          </a:xfrm>
        </p:grpSpPr>
        <p:sp>
          <p:nvSpPr>
            <p:cNvPr id="246" name="Google Shape;226;p28"/>
            <p:cNvSpPr/>
            <p:nvPr/>
          </p:nvSpPr>
          <p:spPr>
            <a:xfrm>
              <a:off x="2504550" y="1669025"/>
              <a:ext cx="108650" cy="149200"/>
            </a:xfrm>
            <a:custGeom>
              <a:avLst/>
              <a:gdLst/>
              <a:ahLst/>
              <a:cxnLst/>
              <a:rect l="l" t="t" r="r" b="b"/>
              <a:pathLst>
                <a:path w="4346" h="5968" extrusionOk="0">
                  <a:moveTo>
                    <a:pt x="2184" y="1"/>
                  </a:moveTo>
                  <a:lnTo>
                    <a:pt x="1" y="4200"/>
                  </a:lnTo>
                  <a:lnTo>
                    <a:pt x="126" y="4304"/>
                  </a:lnTo>
                  <a:lnTo>
                    <a:pt x="417" y="4595"/>
                  </a:lnTo>
                  <a:lnTo>
                    <a:pt x="874" y="4969"/>
                  </a:lnTo>
                  <a:lnTo>
                    <a:pt x="1144" y="5177"/>
                  </a:lnTo>
                  <a:lnTo>
                    <a:pt x="1414" y="5385"/>
                  </a:lnTo>
                  <a:lnTo>
                    <a:pt x="1726" y="5552"/>
                  </a:lnTo>
                  <a:lnTo>
                    <a:pt x="2038" y="5718"/>
                  </a:lnTo>
                  <a:lnTo>
                    <a:pt x="2350" y="5843"/>
                  </a:lnTo>
                  <a:lnTo>
                    <a:pt x="2662" y="5926"/>
                  </a:lnTo>
                  <a:lnTo>
                    <a:pt x="2807" y="5947"/>
                  </a:lnTo>
                  <a:lnTo>
                    <a:pt x="2953" y="5967"/>
                  </a:lnTo>
                  <a:lnTo>
                    <a:pt x="3119" y="5947"/>
                  </a:lnTo>
                  <a:lnTo>
                    <a:pt x="3244" y="5926"/>
                  </a:lnTo>
                  <a:lnTo>
                    <a:pt x="3389" y="5884"/>
                  </a:lnTo>
                  <a:lnTo>
                    <a:pt x="3514" y="5822"/>
                  </a:lnTo>
                  <a:lnTo>
                    <a:pt x="3660" y="5739"/>
                  </a:lnTo>
                  <a:lnTo>
                    <a:pt x="3764" y="5635"/>
                  </a:lnTo>
                  <a:lnTo>
                    <a:pt x="4346" y="3369"/>
                  </a:lnTo>
                  <a:lnTo>
                    <a:pt x="2184" y="1"/>
                  </a:ln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27;p28"/>
            <p:cNvSpPr/>
            <p:nvPr/>
          </p:nvSpPr>
          <p:spPr>
            <a:xfrm>
              <a:off x="2504550" y="1669025"/>
              <a:ext cx="108650" cy="149200"/>
            </a:xfrm>
            <a:custGeom>
              <a:avLst/>
              <a:gdLst/>
              <a:ahLst/>
              <a:cxnLst/>
              <a:rect l="l" t="t" r="r" b="b"/>
              <a:pathLst>
                <a:path w="4346" h="5968" fill="none" extrusionOk="0">
                  <a:moveTo>
                    <a:pt x="4346" y="3369"/>
                  </a:moveTo>
                  <a:lnTo>
                    <a:pt x="2184" y="1"/>
                  </a:lnTo>
                  <a:lnTo>
                    <a:pt x="1" y="4200"/>
                  </a:lnTo>
                  <a:lnTo>
                    <a:pt x="1" y="4200"/>
                  </a:lnTo>
                  <a:lnTo>
                    <a:pt x="126" y="4304"/>
                  </a:lnTo>
                  <a:lnTo>
                    <a:pt x="417" y="4595"/>
                  </a:lnTo>
                  <a:lnTo>
                    <a:pt x="874" y="4969"/>
                  </a:lnTo>
                  <a:lnTo>
                    <a:pt x="1144" y="5177"/>
                  </a:lnTo>
                  <a:lnTo>
                    <a:pt x="1414" y="5385"/>
                  </a:lnTo>
                  <a:lnTo>
                    <a:pt x="1726" y="5552"/>
                  </a:lnTo>
                  <a:lnTo>
                    <a:pt x="2038" y="5718"/>
                  </a:lnTo>
                  <a:lnTo>
                    <a:pt x="2350" y="5843"/>
                  </a:lnTo>
                  <a:lnTo>
                    <a:pt x="2662" y="5926"/>
                  </a:lnTo>
                  <a:lnTo>
                    <a:pt x="2807" y="5947"/>
                  </a:lnTo>
                  <a:lnTo>
                    <a:pt x="2953" y="5967"/>
                  </a:lnTo>
                  <a:lnTo>
                    <a:pt x="3119" y="5947"/>
                  </a:lnTo>
                  <a:lnTo>
                    <a:pt x="3244" y="5926"/>
                  </a:lnTo>
                  <a:lnTo>
                    <a:pt x="3389" y="5884"/>
                  </a:lnTo>
                  <a:lnTo>
                    <a:pt x="3514" y="5822"/>
                  </a:lnTo>
                  <a:lnTo>
                    <a:pt x="3660" y="5739"/>
                  </a:lnTo>
                  <a:lnTo>
                    <a:pt x="3764" y="5635"/>
                  </a:lnTo>
                  <a:lnTo>
                    <a:pt x="4346" y="336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28;p28"/>
            <p:cNvSpPr/>
            <p:nvPr/>
          </p:nvSpPr>
          <p:spPr>
            <a:xfrm>
              <a:off x="2464025" y="1654475"/>
              <a:ext cx="94600" cy="119575"/>
            </a:xfrm>
            <a:custGeom>
              <a:avLst/>
              <a:gdLst/>
              <a:ahLst/>
              <a:cxnLst/>
              <a:rect l="l" t="t" r="r" b="b"/>
              <a:pathLst>
                <a:path w="3784" h="4783" extrusionOk="0">
                  <a:moveTo>
                    <a:pt x="1185" y="1"/>
                  </a:moveTo>
                  <a:lnTo>
                    <a:pt x="0" y="2953"/>
                  </a:lnTo>
                  <a:lnTo>
                    <a:pt x="1601" y="4782"/>
                  </a:lnTo>
                  <a:lnTo>
                    <a:pt x="3784" y="583"/>
                  </a:lnTo>
                  <a:lnTo>
                    <a:pt x="1185" y="1"/>
                  </a:ln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29;p28"/>
            <p:cNvSpPr/>
            <p:nvPr/>
          </p:nvSpPr>
          <p:spPr>
            <a:xfrm>
              <a:off x="2464025" y="1654475"/>
              <a:ext cx="94600" cy="119575"/>
            </a:xfrm>
            <a:custGeom>
              <a:avLst/>
              <a:gdLst/>
              <a:ahLst/>
              <a:cxnLst/>
              <a:rect l="l" t="t" r="r" b="b"/>
              <a:pathLst>
                <a:path w="3784" h="4783" fill="none" extrusionOk="0">
                  <a:moveTo>
                    <a:pt x="1185" y="1"/>
                  </a:moveTo>
                  <a:lnTo>
                    <a:pt x="0" y="2953"/>
                  </a:lnTo>
                  <a:lnTo>
                    <a:pt x="1601" y="4782"/>
                  </a:lnTo>
                  <a:lnTo>
                    <a:pt x="3784" y="583"/>
                  </a:lnTo>
                  <a:lnTo>
                    <a:pt x="118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88;p28"/>
            <p:cNvSpPr/>
            <p:nvPr/>
          </p:nvSpPr>
          <p:spPr>
            <a:xfrm>
              <a:off x="742200" y="877500"/>
              <a:ext cx="2174000" cy="2893825"/>
            </a:xfrm>
            <a:custGeom>
              <a:avLst/>
              <a:gdLst/>
              <a:ahLst/>
              <a:cxnLst/>
              <a:rect l="l" t="t" r="r" b="b"/>
              <a:pathLst>
                <a:path w="86960" h="115753" extrusionOk="0">
                  <a:moveTo>
                    <a:pt x="1" y="1"/>
                  </a:moveTo>
                  <a:lnTo>
                    <a:pt x="2225" y="115752"/>
                  </a:lnTo>
                  <a:lnTo>
                    <a:pt x="86959" y="115752"/>
                  </a:lnTo>
                  <a:lnTo>
                    <a:pt x="84735"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89;p28"/>
            <p:cNvSpPr/>
            <p:nvPr/>
          </p:nvSpPr>
          <p:spPr>
            <a:xfrm>
              <a:off x="742200" y="877500"/>
              <a:ext cx="2174000" cy="2893825"/>
            </a:xfrm>
            <a:custGeom>
              <a:avLst/>
              <a:gdLst/>
              <a:ahLst/>
              <a:cxnLst/>
              <a:rect l="l" t="t" r="r" b="b"/>
              <a:pathLst>
                <a:path w="86960" h="115753" fill="none" extrusionOk="0">
                  <a:moveTo>
                    <a:pt x="84735" y="1"/>
                  </a:moveTo>
                  <a:lnTo>
                    <a:pt x="1" y="1"/>
                  </a:lnTo>
                  <a:lnTo>
                    <a:pt x="2225" y="115752"/>
                  </a:lnTo>
                  <a:lnTo>
                    <a:pt x="86959" y="115752"/>
                  </a:lnTo>
                  <a:lnTo>
                    <a:pt x="8473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90;p28"/>
            <p:cNvSpPr/>
            <p:nvPr/>
          </p:nvSpPr>
          <p:spPr>
            <a:xfrm>
              <a:off x="872125" y="972625"/>
              <a:ext cx="1924025" cy="2696825"/>
            </a:xfrm>
            <a:custGeom>
              <a:avLst/>
              <a:gdLst/>
              <a:ahLst/>
              <a:cxnLst/>
              <a:rect l="l" t="t" r="r" b="b"/>
              <a:pathLst>
                <a:path w="76961" h="107873" extrusionOk="0">
                  <a:moveTo>
                    <a:pt x="1" y="0"/>
                  </a:moveTo>
                  <a:lnTo>
                    <a:pt x="2100" y="107873"/>
                  </a:lnTo>
                  <a:lnTo>
                    <a:pt x="76960" y="107873"/>
                  </a:lnTo>
                  <a:lnTo>
                    <a:pt x="76939" y="107311"/>
                  </a:lnTo>
                  <a:lnTo>
                    <a:pt x="3036" y="107311"/>
                  </a:lnTo>
                  <a:lnTo>
                    <a:pt x="22"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91;p28"/>
            <p:cNvSpPr/>
            <p:nvPr/>
          </p:nvSpPr>
          <p:spPr>
            <a:xfrm>
              <a:off x="872125" y="972625"/>
              <a:ext cx="1924025" cy="2696825"/>
            </a:xfrm>
            <a:custGeom>
              <a:avLst/>
              <a:gdLst/>
              <a:ahLst/>
              <a:cxnLst/>
              <a:rect l="l" t="t" r="r" b="b"/>
              <a:pathLst>
                <a:path w="76961" h="107873" fill="none" extrusionOk="0">
                  <a:moveTo>
                    <a:pt x="22" y="0"/>
                  </a:moveTo>
                  <a:lnTo>
                    <a:pt x="1" y="0"/>
                  </a:lnTo>
                  <a:lnTo>
                    <a:pt x="2100" y="107873"/>
                  </a:lnTo>
                  <a:lnTo>
                    <a:pt x="76960" y="107873"/>
                  </a:lnTo>
                  <a:lnTo>
                    <a:pt x="76939" y="107311"/>
                  </a:lnTo>
                  <a:lnTo>
                    <a:pt x="3036" y="107311"/>
                  </a:lnTo>
                  <a:lnTo>
                    <a:pt x="2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92;p28"/>
            <p:cNvSpPr/>
            <p:nvPr/>
          </p:nvSpPr>
          <p:spPr>
            <a:xfrm>
              <a:off x="872125" y="959100"/>
              <a:ext cx="1947925" cy="2696325"/>
            </a:xfrm>
            <a:custGeom>
              <a:avLst/>
              <a:gdLst/>
              <a:ahLst/>
              <a:cxnLst/>
              <a:rect l="l" t="t" r="r" b="b"/>
              <a:pathLst>
                <a:path w="77917" h="107853" extrusionOk="0">
                  <a:moveTo>
                    <a:pt x="1" y="1"/>
                  </a:moveTo>
                  <a:lnTo>
                    <a:pt x="3036" y="107852"/>
                  </a:lnTo>
                  <a:lnTo>
                    <a:pt x="77917" y="107852"/>
                  </a:lnTo>
                  <a:lnTo>
                    <a:pt x="7486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93;p28"/>
            <p:cNvSpPr/>
            <p:nvPr/>
          </p:nvSpPr>
          <p:spPr>
            <a:xfrm>
              <a:off x="872125" y="959100"/>
              <a:ext cx="1947925" cy="2696325"/>
            </a:xfrm>
            <a:custGeom>
              <a:avLst/>
              <a:gdLst/>
              <a:ahLst/>
              <a:cxnLst/>
              <a:rect l="l" t="t" r="r" b="b"/>
              <a:pathLst>
                <a:path w="77917" h="107853" fill="none" extrusionOk="0">
                  <a:moveTo>
                    <a:pt x="74861" y="1"/>
                  </a:moveTo>
                  <a:lnTo>
                    <a:pt x="1" y="1"/>
                  </a:lnTo>
                  <a:lnTo>
                    <a:pt x="3036" y="107852"/>
                  </a:lnTo>
                  <a:lnTo>
                    <a:pt x="77917" y="107852"/>
                  </a:lnTo>
                  <a:lnTo>
                    <a:pt x="7486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94;p28"/>
            <p:cNvSpPr/>
            <p:nvPr/>
          </p:nvSpPr>
          <p:spPr>
            <a:xfrm>
              <a:off x="1415225" y="1212200"/>
              <a:ext cx="318100" cy="612250"/>
            </a:xfrm>
            <a:custGeom>
              <a:avLst/>
              <a:gdLst/>
              <a:ahLst/>
              <a:cxnLst/>
              <a:rect l="l" t="t" r="r" b="b"/>
              <a:pathLst>
                <a:path w="12724" h="24490" extrusionOk="0">
                  <a:moveTo>
                    <a:pt x="4013" y="1"/>
                  </a:moveTo>
                  <a:lnTo>
                    <a:pt x="1" y="11954"/>
                  </a:lnTo>
                  <a:lnTo>
                    <a:pt x="2558" y="24490"/>
                  </a:lnTo>
                  <a:lnTo>
                    <a:pt x="3119" y="24386"/>
                  </a:lnTo>
                  <a:lnTo>
                    <a:pt x="3660" y="24240"/>
                  </a:lnTo>
                  <a:lnTo>
                    <a:pt x="4200" y="24074"/>
                  </a:lnTo>
                  <a:lnTo>
                    <a:pt x="4741" y="23887"/>
                  </a:lnTo>
                  <a:lnTo>
                    <a:pt x="5260" y="23700"/>
                  </a:lnTo>
                  <a:lnTo>
                    <a:pt x="5759" y="23471"/>
                  </a:lnTo>
                  <a:lnTo>
                    <a:pt x="6237" y="23222"/>
                  </a:lnTo>
                  <a:lnTo>
                    <a:pt x="6716" y="22951"/>
                  </a:lnTo>
                  <a:lnTo>
                    <a:pt x="7173" y="22660"/>
                  </a:lnTo>
                  <a:lnTo>
                    <a:pt x="7630" y="22349"/>
                  </a:lnTo>
                  <a:lnTo>
                    <a:pt x="8067" y="22016"/>
                  </a:lnTo>
                  <a:lnTo>
                    <a:pt x="8483" y="21663"/>
                  </a:lnTo>
                  <a:lnTo>
                    <a:pt x="8878" y="21309"/>
                  </a:lnTo>
                  <a:lnTo>
                    <a:pt x="9252" y="20935"/>
                  </a:lnTo>
                  <a:lnTo>
                    <a:pt x="9626" y="20540"/>
                  </a:lnTo>
                  <a:lnTo>
                    <a:pt x="9979" y="20124"/>
                  </a:lnTo>
                  <a:lnTo>
                    <a:pt x="10312" y="19688"/>
                  </a:lnTo>
                  <a:lnTo>
                    <a:pt x="10624" y="19251"/>
                  </a:lnTo>
                  <a:lnTo>
                    <a:pt x="10915" y="18794"/>
                  </a:lnTo>
                  <a:lnTo>
                    <a:pt x="11185" y="18336"/>
                  </a:lnTo>
                  <a:lnTo>
                    <a:pt x="11435" y="17858"/>
                  </a:lnTo>
                  <a:lnTo>
                    <a:pt x="11663" y="17359"/>
                  </a:lnTo>
                  <a:lnTo>
                    <a:pt x="11871" y="16860"/>
                  </a:lnTo>
                  <a:lnTo>
                    <a:pt x="12058" y="16341"/>
                  </a:lnTo>
                  <a:lnTo>
                    <a:pt x="12225" y="15821"/>
                  </a:lnTo>
                  <a:lnTo>
                    <a:pt x="12370" y="15301"/>
                  </a:lnTo>
                  <a:lnTo>
                    <a:pt x="12495" y="14761"/>
                  </a:lnTo>
                  <a:lnTo>
                    <a:pt x="12578" y="14220"/>
                  </a:lnTo>
                  <a:lnTo>
                    <a:pt x="12661" y="13659"/>
                  </a:lnTo>
                  <a:lnTo>
                    <a:pt x="12703" y="13098"/>
                  </a:lnTo>
                  <a:lnTo>
                    <a:pt x="12724" y="12536"/>
                  </a:lnTo>
                  <a:lnTo>
                    <a:pt x="12724" y="11954"/>
                  </a:lnTo>
                  <a:lnTo>
                    <a:pt x="12682" y="11455"/>
                  </a:lnTo>
                  <a:lnTo>
                    <a:pt x="12640" y="10956"/>
                  </a:lnTo>
                  <a:lnTo>
                    <a:pt x="12578" y="10457"/>
                  </a:lnTo>
                  <a:lnTo>
                    <a:pt x="12495" y="9979"/>
                  </a:lnTo>
                  <a:lnTo>
                    <a:pt x="12391" y="9480"/>
                  </a:lnTo>
                  <a:lnTo>
                    <a:pt x="12287" y="9002"/>
                  </a:lnTo>
                  <a:lnTo>
                    <a:pt x="12141" y="8545"/>
                  </a:lnTo>
                  <a:lnTo>
                    <a:pt x="11996" y="8067"/>
                  </a:lnTo>
                  <a:lnTo>
                    <a:pt x="11830" y="7609"/>
                  </a:lnTo>
                  <a:lnTo>
                    <a:pt x="11643" y="7173"/>
                  </a:lnTo>
                  <a:lnTo>
                    <a:pt x="11435" y="6715"/>
                  </a:lnTo>
                  <a:lnTo>
                    <a:pt x="11227" y="6300"/>
                  </a:lnTo>
                  <a:lnTo>
                    <a:pt x="10977" y="5863"/>
                  </a:lnTo>
                  <a:lnTo>
                    <a:pt x="10728" y="5447"/>
                  </a:lnTo>
                  <a:lnTo>
                    <a:pt x="10478" y="5052"/>
                  </a:lnTo>
                  <a:lnTo>
                    <a:pt x="10187" y="4657"/>
                  </a:lnTo>
                  <a:lnTo>
                    <a:pt x="9896" y="4262"/>
                  </a:lnTo>
                  <a:lnTo>
                    <a:pt x="9605" y="3888"/>
                  </a:lnTo>
                  <a:lnTo>
                    <a:pt x="9273" y="3514"/>
                  </a:lnTo>
                  <a:lnTo>
                    <a:pt x="8940" y="3161"/>
                  </a:lnTo>
                  <a:lnTo>
                    <a:pt x="8607" y="2828"/>
                  </a:lnTo>
                  <a:lnTo>
                    <a:pt x="8233" y="2495"/>
                  </a:lnTo>
                  <a:lnTo>
                    <a:pt x="7859" y="2184"/>
                  </a:lnTo>
                  <a:lnTo>
                    <a:pt x="7485" y="1892"/>
                  </a:lnTo>
                  <a:lnTo>
                    <a:pt x="7090" y="1601"/>
                  </a:lnTo>
                  <a:lnTo>
                    <a:pt x="6674" y="1331"/>
                  </a:lnTo>
                  <a:lnTo>
                    <a:pt x="6258" y="1061"/>
                  </a:lnTo>
                  <a:lnTo>
                    <a:pt x="5842" y="811"/>
                  </a:lnTo>
                  <a:lnTo>
                    <a:pt x="5385" y="583"/>
                  </a:lnTo>
                  <a:lnTo>
                    <a:pt x="4949" y="375"/>
                  </a:lnTo>
                  <a:lnTo>
                    <a:pt x="4470" y="188"/>
                  </a:lnTo>
                  <a:lnTo>
                    <a:pt x="4013"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95;p28"/>
            <p:cNvSpPr/>
            <p:nvPr/>
          </p:nvSpPr>
          <p:spPr>
            <a:xfrm>
              <a:off x="1415225" y="1212200"/>
              <a:ext cx="318100" cy="612250"/>
            </a:xfrm>
            <a:custGeom>
              <a:avLst/>
              <a:gdLst/>
              <a:ahLst/>
              <a:cxnLst/>
              <a:rect l="l" t="t" r="r" b="b"/>
              <a:pathLst>
                <a:path w="12724" h="24490" fill="none" extrusionOk="0">
                  <a:moveTo>
                    <a:pt x="4013" y="1"/>
                  </a:moveTo>
                  <a:lnTo>
                    <a:pt x="1" y="11954"/>
                  </a:lnTo>
                  <a:lnTo>
                    <a:pt x="2558" y="24490"/>
                  </a:lnTo>
                  <a:lnTo>
                    <a:pt x="2558" y="24490"/>
                  </a:lnTo>
                  <a:lnTo>
                    <a:pt x="3119" y="24386"/>
                  </a:lnTo>
                  <a:lnTo>
                    <a:pt x="3660" y="24240"/>
                  </a:lnTo>
                  <a:lnTo>
                    <a:pt x="4200" y="24074"/>
                  </a:lnTo>
                  <a:lnTo>
                    <a:pt x="4741" y="23887"/>
                  </a:lnTo>
                  <a:lnTo>
                    <a:pt x="5260" y="23700"/>
                  </a:lnTo>
                  <a:lnTo>
                    <a:pt x="5759" y="23471"/>
                  </a:lnTo>
                  <a:lnTo>
                    <a:pt x="6237" y="23222"/>
                  </a:lnTo>
                  <a:lnTo>
                    <a:pt x="6716" y="22951"/>
                  </a:lnTo>
                  <a:lnTo>
                    <a:pt x="7173" y="22660"/>
                  </a:lnTo>
                  <a:lnTo>
                    <a:pt x="7630" y="22349"/>
                  </a:lnTo>
                  <a:lnTo>
                    <a:pt x="8067" y="22016"/>
                  </a:lnTo>
                  <a:lnTo>
                    <a:pt x="8483" y="21663"/>
                  </a:lnTo>
                  <a:lnTo>
                    <a:pt x="8878" y="21309"/>
                  </a:lnTo>
                  <a:lnTo>
                    <a:pt x="9252" y="20935"/>
                  </a:lnTo>
                  <a:lnTo>
                    <a:pt x="9626" y="20540"/>
                  </a:lnTo>
                  <a:lnTo>
                    <a:pt x="9979" y="20124"/>
                  </a:lnTo>
                  <a:lnTo>
                    <a:pt x="10312" y="19688"/>
                  </a:lnTo>
                  <a:lnTo>
                    <a:pt x="10624" y="19251"/>
                  </a:lnTo>
                  <a:lnTo>
                    <a:pt x="10915" y="18794"/>
                  </a:lnTo>
                  <a:lnTo>
                    <a:pt x="11185" y="18336"/>
                  </a:lnTo>
                  <a:lnTo>
                    <a:pt x="11435" y="17858"/>
                  </a:lnTo>
                  <a:lnTo>
                    <a:pt x="11663" y="17359"/>
                  </a:lnTo>
                  <a:lnTo>
                    <a:pt x="11871" y="16860"/>
                  </a:lnTo>
                  <a:lnTo>
                    <a:pt x="12058" y="16341"/>
                  </a:lnTo>
                  <a:lnTo>
                    <a:pt x="12225" y="15821"/>
                  </a:lnTo>
                  <a:lnTo>
                    <a:pt x="12370" y="15301"/>
                  </a:lnTo>
                  <a:lnTo>
                    <a:pt x="12495" y="14761"/>
                  </a:lnTo>
                  <a:lnTo>
                    <a:pt x="12578" y="14220"/>
                  </a:lnTo>
                  <a:lnTo>
                    <a:pt x="12661" y="13659"/>
                  </a:lnTo>
                  <a:lnTo>
                    <a:pt x="12703" y="13098"/>
                  </a:lnTo>
                  <a:lnTo>
                    <a:pt x="12724" y="12536"/>
                  </a:lnTo>
                  <a:lnTo>
                    <a:pt x="12724" y="11954"/>
                  </a:lnTo>
                  <a:lnTo>
                    <a:pt x="12724" y="11954"/>
                  </a:lnTo>
                  <a:lnTo>
                    <a:pt x="12682" y="11455"/>
                  </a:lnTo>
                  <a:lnTo>
                    <a:pt x="12640" y="10956"/>
                  </a:lnTo>
                  <a:lnTo>
                    <a:pt x="12578" y="10457"/>
                  </a:lnTo>
                  <a:lnTo>
                    <a:pt x="12495" y="9979"/>
                  </a:lnTo>
                  <a:lnTo>
                    <a:pt x="12391" y="9480"/>
                  </a:lnTo>
                  <a:lnTo>
                    <a:pt x="12287" y="9002"/>
                  </a:lnTo>
                  <a:lnTo>
                    <a:pt x="12141" y="8545"/>
                  </a:lnTo>
                  <a:lnTo>
                    <a:pt x="11996" y="8067"/>
                  </a:lnTo>
                  <a:lnTo>
                    <a:pt x="11830" y="7609"/>
                  </a:lnTo>
                  <a:lnTo>
                    <a:pt x="11643" y="7173"/>
                  </a:lnTo>
                  <a:lnTo>
                    <a:pt x="11435" y="6715"/>
                  </a:lnTo>
                  <a:lnTo>
                    <a:pt x="11227" y="6300"/>
                  </a:lnTo>
                  <a:lnTo>
                    <a:pt x="10977" y="5863"/>
                  </a:lnTo>
                  <a:lnTo>
                    <a:pt x="10728" y="5447"/>
                  </a:lnTo>
                  <a:lnTo>
                    <a:pt x="10478" y="5052"/>
                  </a:lnTo>
                  <a:lnTo>
                    <a:pt x="10187" y="4657"/>
                  </a:lnTo>
                  <a:lnTo>
                    <a:pt x="9896" y="4262"/>
                  </a:lnTo>
                  <a:lnTo>
                    <a:pt x="9605" y="3888"/>
                  </a:lnTo>
                  <a:lnTo>
                    <a:pt x="9273" y="3514"/>
                  </a:lnTo>
                  <a:lnTo>
                    <a:pt x="8940" y="3161"/>
                  </a:lnTo>
                  <a:lnTo>
                    <a:pt x="8607" y="2828"/>
                  </a:lnTo>
                  <a:lnTo>
                    <a:pt x="8233" y="2495"/>
                  </a:lnTo>
                  <a:lnTo>
                    <a:pt x="7859" y="2184"/>
                  </a:lnTo>
                  <a:lnTo>
                    <a:pt x="7485" y="1892"/>
                  </a:lnTo>
                  <a:lnTo>
                    <a:pt x="7090" y="1601"/>
                  </a:lnTo>
                  <a:lnTo>
                    <a:pt x="6674" y="1331"/>
                  </a:lnTo>
                  <a:lnTo>
                    <a:pt x="6258" y="1061"/>
                  </a:lnTo>
                  <a:lnTo>
                    <a:pt x="5842" y="811"/>
                  </a:lnTo>
                  <a:lnTo>
                    <a:pt x="5385" y="583"/>
                  </a:lnTo>
                  <a:lnTo>
                    <a:pt x="4949" y="375"/>
                  </a:lnTo>
                  <a:lnTo>
                    <a:pt x="4470" y="188"/>
                  </a:lnTo>
                  <a:lnTo>
                    <a:pt x="401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96;p28"/>
            <p:cNvSpPr/>
            <p:nvPr/>
          </p:nvSpPr>
          <p:spPr>
            <a:xfrm>
              <a:off x="1097175" y="1193500"/>
              <a:ext cx="418400" cy="635625"/>
            </a:xfrm>
            <a:custGeom>
              <a:avLst/>
              <a:gdLst/>
              <a:ahLst/>
              <a:cxnLst/>
              <a:rect l="l" t="t" r="r" b="b"/>
              <a:pathLst>
                <a:path w="16736" h="25425" extrusionOk="0">
                  <a:moveTo>
                    <a:pt x="11995" y="0"/>
                  </a:moveTo>
                  <a:lnTo>
                    <a:pt x="11351" y="21"/>
                  </a:lnTo>
                  <a:lnTo>
                    <a:pt x="10727" y="104"/>
                  </a:lnTo>
                  <a:lnTo>
                    <a:pt x="10104" y="187"/>
                  </a:lnTo>
                  <a:lnTo>
                    <a:pt x="9501" y="312"/>
                  </a:lnTo>
                  <a:lnTo>
                    <a:pt x="8919" y="478"/>
                  </a:lnTo>
                  <a:lnTo>
                    <a:pt x="8336" y="666"/>
                  </a:lnTo>
                  <a:lnTo>
                    <a:pt x="7754" y="873"/>
                  </a:lnTo>
                  <a:lnTo>
                    <a:pt x="7214" y="1102"/>
                  </a:lnTo>
                  <a:lnTo>
                    <a:pt x="6673" y="1372"/>
                  </a:lnTo>
                  <a:lnTo>
                    <a:pt x="6133" y="1663"/>
                  </a:lnTo>
                  <a:lnTo>
                    <a:pt x="5634" y="1975"/>
                  </a:lnTo>
                  <a:lnTo>
                    <a:pt x="5135" y="2308"/>
                  </a:lnTo>
                  <a:lnTo>
                    <a:pt x="4678" y="2661"/>
                  </a:lnTo>
                  <a:lnTo>
                    <a:pt x="4220" y="3035"/>
                  </a:lnTo>
                  <a:lnTo>
                    <a:pt x="3784" y="3451"/>
                  </a:lnTo>
                  <a:lnTo>
                    <a:pt x="3368" y="3867"/>
                  </a:lnTo>
                  <a:lnTo>
                    <a:pt x="2952" y="4304"/>
                  </a:lnTo>
                  <a:lnTo>
                    <a:pt x="2578" y="4761"/>
                  </a:lnTo>
                  <a:lnTo>
                    <a:pt x="2225" y="5239"/>
                  </a:lnTo>
                  <a:lnTo>
                    <a:pt x="1913" y="5738"/>
                  </a:lnTo>
                  <a:lnTo>
                    <a:pt x="1601" y="6258"/>
                  </a:lnTo>
                  <a:lnTo>
                    <a:pt x="1310" y="6777"/>
                  </a:lnTo>
                  <a:lnTo>
                    <a:pt x="1060" y="7318"/>
                  </a:lnTo>
                  <a:lnTo>
                    <a:pt x="832" y="7879"/>
                  </a:lnTo>
                  <a:lnTo>
                    <a:pt x="624" y="8441"/>
                  </a:lnTo>
                  <a:lnTo>
                    <a:pt x="437" y="9023"/>
                  </a:lnTo>
                  <a:lnTo>
                    <a:pt x="291" y="9605"/>
                  </a:lnTo>
                  <a:lnTo>
                    <a:pt x="167" y="10208"/>
                  </a:lnTo>
                  <a:lnTo>
                    <a:pt x="83" y="10831"/>
                  </a:lnTo>
                  <a:lnTo>
                    <a:pt x="21" y="11434"/>
                  </a:lnTo>
                  <a:lnTo>
                    <a:pt x="0" y="12079"/>
                  </a:lnTo>
                  <a:lnTo>
                    <a:pt x="0" y="12702"/>
                  </a:lnTo>
                  <a:lnTo>
                    <a:pt x="42" y="13367"/>
                  </a:lnTo>
                  <a:lnTo>
                    <a:pt x="104" y="14012"/>
                  </a:lnTo>
                  <a:lnTo>
                    <a:pt x="208" y="14656"/>
                  </a:lnTo>
                  <a:lnTo>
                    <a:pt x="354" y="15280"/>
                  </a:lnTo>
                  <a:lnTo>
                    <a:pt x="499" y="15883"/>
                  </a:lnTo>
                  <a:lnTo>
                    <a:pt x="707" y="16486"/>
                  </a:lnTo>
                  <a:lnTo>
                    <a:pt x="915" y="17089"/>
                  </a:lnTo>
                  <a:lnTo>
                    <a:pt x="1164" y="17671"/>
                  </a:lnTo>
                  <a:lnTo>
                    <a:pt x="1435" y="18232"/>
                  </a:lnTo>
                  <a:lnTo>
                    <a:pt x="1726" y="18773"/>
                  </a:lnTo>
                  <a:lnTo>
                    <a:pt x="2038" y="19292"/>
                  </a:lnTo>
                  <a:lnTo>
                    <a:pt x="2391" y="19812"/>
                  </a:lnTo>
                  <a:lnTo>
                    <a:pt x="2765" y="20311"/>
                  </a:lnTo>
                  <a:lnTo>
                    <a:pt x="3139" y="20789"/>
                  </a:lnTo>
                  <a:lnTo>
                    <a:pt x="3555" y="21246"/>
                  </a:lnTo>
                  <a:lnTo>
                    <a:pt x="3992" y="21683"/>
                  </a:lnTo>
                  <a:lnTo>
                    <a:pt x="4449" y="22099"/>
                  </a:lnTo>
                  <a:lnTo>
                    <a:pt x="4906" y="22514"/>
                  </a:lnTo>
                  <a:lnTo>
                    <a:pt x="5405" y="22889"/>
                  </a:lnTo>
                  <a:lnTo>
                    <a:pt x="5904" y="23242"/>
                  </a:lnTo>
                  <a:lnTo>
                    <a:pt x="6424" y="23554"/>
                  </a:lnTo>
                  <a:lnTo>
                    <a:pt x="6964" y="23866"/>
                  </a:lnTo>
                  <a:lnTo>
                    <a:pt x="7526" y="24157"/>
                  </a:lnTo>
                  <a:lnTo>
                    <a:pt x="8087" y="24406"/>
                  </a:lnTo>
                  <a:lnTo>
                    <a:pt x="8669" y="24635"/>
                  </a:lnTo>
                  <a:lnTo>
                    <a:pt x="9272" y="24843"/>
                  </a:lnTo>
                  <a:lnTo>
                    <a:pt x="9875" y="25009"/>
                  </a:lnTo>
                  <a:lnTo>
                    <a:pt x="10499" y="25155"/>
                  </a:lnTo>
                  <a:lnTo>
                    <a:pt x="11122" y="25279"/>
                  </a:lnTo>
                  <a:lnTo>
                    <a:pt x="11767" y="25363"/>
                  </a:lnTo>
                  <a:lnTo>
                    <a:pt x="12411" y="25404"/>
                  </a:lnTo>
                  <a:lnTo>
                    <a:pt x="13076" y="25425"/>
                  </a:lnTo>
                  <a:lnTo>
                    <a:pt x="13638" y="25425"/>
                  </a:lnTo>
                  <a:lnTo>
                    <a:pt x="14178" y="25383"/>
                  </a:lnTo>
                  <a:lnTo>
                    <a:pt x="14739" y="25321"/>
                  </a:lnTo>
                  <a:lnTo>
                    <a:pt x="15280" y="25238"/>
                  </a:lnTo>
                  <a:lnTo>
                    <a:pt x="12723" y="12702"/>
                  </a:lnTo>
                  <a:lnTo>
                    <a:pt x="16735" y="749"/>
                  </a:lnTo>
                  <a:lnTo>
                    <a:pt x="16195" y="582"/>
                  </a:lnTo>
                  <a:lnTo>
                    <a:pt x="15675" y="416"/>
                  </a:lnTo>
                  <a:lnTo>
                    <a:pt x="15134" y="291"/>
                  </a:lnTo>
                  <a:lnTo>
                    <a:pt x="14573" y="187"/>
                  </a:lnTo>
                  <a:lnTo>
                    <a:pt x="14033" y="104"/>
                  </a:lnTo>
                  <a:lnTo>
                    <a:pt x="13471" y="42"/>
                  </a:lnTo>
                  <a:lnTo>
                    <a:pt x="12910"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97;p28"/>
            <p:cNvSpPr/>
            <p:nvPr/>
          </p:nvSpPr>
          <p:spPr>
            <a:xfrm>
              <a:off x="1896500" y="1193500"/>
              <a:ext cx="629400" cy="635625"/>
            </a:xfrm>
            <a:custGeom>
              <a:avLst/>
              <a:gdLst/>
              <a:ahLst/>
              <a:cxnLst/>
              <a:rect l="l" t="t" r="r" b="b"/>
              <a:pathLst>
                <a:path w="25176" h="25425" extrusionOk="0">
                  <a:moveTo>
                    <a:pt x="12162" y="0"/>
                  </a:moveTo>
                  <a:lnTo>
                    <a:pt x="12473" y="12702"/>
                  </a:lnTo>
                  <a:lnTo>
                    <a:pt x="0" y="14927"/>
                  </a:lnTo>
                  <a:lnTo>
                    <a:pt x="125" y="15405"/>
                  </a:lnTo>
                  <a:lnTo>
                    <a:pt x="250" y="15883"/>
                  </a:lnTo>
                  <a:lnTo>
                    <a:pt x="395" y="16361"/>
                  </a:lnTo>
                  <a:lnTo>
                    <a:pt x="541" y="16818"/>
                  </a:lnTo>
                  <a:lnTo>
                    <a:pt x="728" y="17276"/>
                  </a:lnTo>
                  <a:lnTo>
                    <a:pt x="915" y="17733"/>
                  </a:lnTo>
                  <a:lnTo>
                    <a:pt x="1144" y="18170"/>
                  </a:lnTo>
                  <a:lnTo>
                    <a:pt x="1351" y="18606"/>
                  </a:lnTo>
                  <a:lnTo>
                    <a:pt x="1601" y="19022"/>
                  </a:lnTo>
                  <a:lnTo>
                    <a:pt x="1871" y="19438"/>
                  </a:lnTo>
                  <a:lnTo>
                    <a:pt x="2141" y="19854"/>
                  </a:lnTo>
                  <a:lnTo>
                    <a:pt x="2432" y="20249"/>
                  </a:lnTo>
                  <a:lnTo>
                    <a:pt x="2723" y="20623"/>
                  </a:lnTo>
                  <a:lnTo>
                    <a:pt x="3056" y="20997"/>
                  </a:lnTo>
                  <a:lnTo>
                    <a:pt x="3389" y="21371"/>
                  </a:lnTo>
                  <a:lnTo>
                    <a:pt x="3742" y="21704"/>
                  </a:lnTo>
                  <a:lnTo>
                    <a:pt x="4220" y="22161"/>
                  </a:lnTo>
                  <a:lnTo>
                    <a:pt x="4719" y="22577"/>
                  </a:lnTo>
                  <a:lnTo>
                    <a:pt x="5239" y="22972"/>
                  </a:lnTo>
                  <a:lnTo>
                    <a:pt x="5759" y="23325"/>
                  </a:lnTo>
                  <a:lnTo>
                    <a:pt x="6320" y="23658"/>
                  </a:lnTo>
                  <a:lnTo>
                    <a:pt x="6860" y="23970"/>
                  </a:lnTo>
                  <a:lnTo>
                    <a:pt x="7442" y="24240"/>
                  </a:lnTo>
                  <a:lnTo>
                    <a:pt x="8004" y="24489"/>
                  </a:lnTo>
                  <a:lnTo>
                    <a:pt x="8607" y="24697"/>
                  </a:lnTo>
                  <a:lnTo>
                    <a:pt x="9189" y="24884"/>
                  </a:lnTo>
                  <a:lnTo>
                    <a:pt x="9792" y="25051"/>
                  </a:lnTo>
                  <a:lnTo>
                    <a:pt x="10394" y="25175"/>
                  </a:lnTo>
                  <a:lnTo>
                    <a:pt x="10997" y="25279"/>
                  </a:lnTo>
                  <a:lnTo>
                    <a:pt x="11600" y="25363"/>
                  </a:lnTo>
                  <a:lnTo>
                    <a:pt x="12224" y="25404"/>
                  </a:lnTo>
                  <a:lnTo>
                    <a:pt x="12827" y="25425"/>
                  </a:lnTo>
                  <a:lnTo>
                    <a:pt x="13450" y="25404"/>
                  </a:lnTo>
                  <a:lnTo>
                    <a:pt x="14053" y="25363"/>
                  </a:lnTo>
                  <a:lnTo>
                    <a:pt x="14656" y="25279"/>
                  </a:lnTo>
                  <a:lnTo>
                    <a:pt x="15259" y="25175"/>
                  </a:lnTo>
                  <a:lnTo>
                    <a:pt x="15862" y="25051"/>
                  </a:lnTo>
                  <a:lnTo>
                    <a:pt x="16444" y="24884"/>
                  </a:lnTo>
                  <a:lnTo>
                    <a:pt x="17026" y="24697"/>
                  </a:lnTo>
                  <a:lnTo>
                    <a:pt x="17608" y="24489"/>
                  </a:lnTo>
                  <a:lnTo>
                    <a:pt x="18169" y="24240"/>
                  </a:lnTo>
                  <a:lnTo>
                    <a:pt x="18710" y="23970"/>
                  </a:lnTo>
                  <a:lnTo>
                    <a:pt x="19250" y="23658"/>
                  </a:lnTo>
                  <a:lnTo>
                    <a:pt x="19791" y="23325"/>
                  </a:lnTo>
                  <a:lnTo>
                    <a:pt x="20290" y="22972"/>
                  </a:lnTo>
                  <a:lnTo>
                    <a:pt x="20789" y="22577"/>
                  </a:lnTo>
                  <a:lnTo>
                    <a:pt x="21267" y="22161"/>
                  </a:lnTo>
                  <a:lnTo>
                    <a:pt x="21724" y="21704"/>
                  </a:lnTo>
                  <a:lnTo>
                    <a:pt x="22161" y="21246"/>
                  </a:lnTo>
                  <a:lnTo>
                    <a:pt x="22577" y="20747"/>
                  </a:lnTo>
                  <a:lnTo>
                    <a:pt x="22951" y="20249"/>
                  </a:lnTo>
                  <a:lnTo>
                    <a:pt x="23283" y="19729"/>
                  </a:lnTo>
                  <a:lnTo>
                    <a:pt x="23616" y="19188"/>
                  </a:lnTo>
                  <a:lnTo>
                    <a:pt x="23907" y="18648"/>
                  </a:lnTo>
                  <a:lnTo>
                    <a:pt x="24157" y="18086"/>
                  </a:lnTo>
                  <a:lnTo>
                    <a:pt x="24385" y="17504"/>
                  </a:lnTo>
                  <a:lnTo>
                    <a:pt x="24593" y="16943"/>
                  </a:lnTo>
                  <a:lnTo>
                    <a:pt x="24759" y="16340"/>
                  </a:lnTo>
                  <a:lnTo>
                    <a:pt x="24905" y="15758"/>
                  </a:lnTo>
                  <a:lnTo>
                    <a:pt x="25009" y="15155"/>
                  </a:lnTo>
                  <a:lnTo>
                    <a:pt x="25092" y="14552"/>
                  </a:lnTo>
                  <a:lnTo>
                    <a:pt x="25154" y="13950"/>
                  </a:lnTo>
                  <a:lnTo>
                    <a:pt x="25175" y="13326"/>
                  </a:lnTo>
                  <a:lnTo>
                    <a:pt x="25175" y="12723"/>
                  </a:lnTo>
                  <a:lnTo>
                    <a:pt x="25154" y="12099"/>
                  </a:lnTo>
                  <a:lnTo>
                    <a:pt x="25092" y="11496"/>
                  </a:lnTo>
                  <a:lnTo>
                    <a:pt x="24988" y="10894"/>
                  </a:lnTo>
                  <a:lnTo>
                    <a:pt x="24884" y="10291"/>
                  </a:lnTo>
                  <a:lnTo>
                    <a:pt x="24739" y="9688"/>
                  </a:lnTo>
                  <a:lnTo>
                    <a:pt x="24552" y="9085"/>
                  </a:lnTo>
                  <a:lnTo>
                    <a:pt x="24344" y="8503"/>
                  </a:lnTo>
                  <a:lnTo>
                    <a:pt x="24115" y="7921"/>
                  </a:lnTo>
                  <a:lnTo>
                    <a:pt x="23845" y="7360"/>
                  </a:lnTo>
                  <a:lnTo>
                    <a:pt x="23554" y="6798"/>
                  </a:lnTo>
                  <a:lnTo>
                    <a:pt x="23242" y="6237"/>
                  </a:lnTo>
                  <a:lnTo>
                    <a:pt x="22888" y="5696"/>
                  </a:lnTo>
                  <a:lnTo>
                    <a:pt x="22514" y="5177"/>
                  </a:lnTo>
                  <a:lnTo>
                    <a:pt x="22119" y="4678"/>
                  </a:lnTo>
                  <a:lnTo>
                    <a:pt x="21683" y="4200"/>
                  </a:lnTo>
                  <a:lnTo>
                    <a:pt x="21225" y="3722"/>
                  </a:lnTo>
                  <a:lnTo>
                    <a:pt x="20747" y="3285"/>
                  </a:lnTo>
                  <a:lnTo>
                    <a:pt x="20269" y="2869"/>
                  </a:lnTo>
                  <a:lnTo>
                    <a:pt x="19770" y="2495"/>
                  </a:lnTo>
                  <a:lnTo>
                    <a:pt x="19250" y="2142"/>
                  </a:lnTo>
                  <a:lnTo>
                    <a:pt x="18731" y="1809"/>
                  </a:lnTo>
                  <a:lnTo>
                    <a:pt x="18190" y="1497"/>
                  </a:lnTo>
                  <a:lnTo>
                    <a:pt x="17629" y="1227"/>
                  </a:lnTo>
                  <a:lnTo>
                    <a:pt x="17047" y="977"/>
                  </a:lnTo>
                  <a:lnTo>
                    <a:pt x="16465" y="749"/>
                  </a:lnTo>
                  <a:lnTo>
                    <a:pt x="15883" y="562"/>
                  </a:lnTo>
                  <a:lnTo>
                    <a:pt x="15280" y="395"/>
                  </a:lnTo>
                  <a:lnTo>
                    <a:pt x="14656" y="250"/>
                  </a:lnTo>
                  <a:lnTo>
                    <a:pt x="14053" y="146"/>
                  </a:lnTo>
                  <a:lnTo>
                    <a:pt x="13409" y="63"/>
                  </a:lnTo>
                  <a:lnTo>
                    <a:pt x="12785"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98;p28"/>
            <p:cNvSpPr/>
            <p:nvPr/>
          </p:nvSpPr>
          <p:spPr>
            <a:xfrm>
              <a:off x="1896500" y="1193500"/>
              <a:ext cx="629400" cy="635625"/>
            </a:xfrm>
            <a:custGeom>
              <a:avLst/>
              <a:gdLst/>
              <a:ahLst/>
              <a:cxnLst/>
              <a:rect l="l" t="t" r="r" b="b"/>
              <a:pathLst>
                <a:path w="25176" h="25425" fill="none" extrusionOk="0">
                  <a:moveTo>
                    <a:pt x="12162" y="0"/>
                  </a:moveTo>
                  <a:lnTo>
                    <a:pt x="12473" y="12702"/>
                  </a:lnTo>
                  <a:lnTo>
                    <a:pt x="0" y="14927"/>
                  </a:lnTo>
                  <a:lnTo>
                    <a:pt x="0" y="14927"/>
                  </a:lnTo>
                  <a:lnTo>
                    <a:pt x="125" y="15405"/>
                  </a:lnTo>
                  <a:lnTo>
                    <a:pt x="250" y="15883"/>
                  </a:lnTo>
                  <a:lnTo>
                    <a:pt x="395" y="16361"/>
                  </a:lnTo>
                  <a:lnTo>
                    <a:pt x="541" y="16818"/>
                  </a:lnTo>
                  <a:lnTo>
                    <a:pt x="728" y="17276"/>
                  </a:lnTo>
                  <a:lnTo>
                    <a:pt x="915" y="17733"/>
                  </a:lnTo>
                  <a:lnTo>
                    <a:pt x="1144" y="18170"/>
                  </a:lnTo>
                  <a:lnTo>
                    <a:pt x="1351" y="18606"/>
                  </a:lnTo>
                  <a:lnTo>
                    <a:pt x="1601" y="19022"/>
                  </a:lnTo>
                  <a:lnTo>
                    <a:pt x="1871" y="19438"/>
                  </a:lnTo>
                  <a:lnTo>
                    <a:pt x="2141" y="19854"/>
                  </a:lnTo>
                  <a:lnTo>
                    <a:pt x="2432" y="20249"/>
                  </a:lnTo>
                  <a:lnTo>
                    <a:pt x="2723" y="20623"/>
                  </a:lnTo>
                  <a:lnTo>
                    <a:pt x="3056" y="20997"/>
                  </a:lnTo>
                  <a:lnTo>
                    <a:pt x="3389" y="21371"/>
                  </a:lnTo>
                  <a:lnTo>
                    <a:pt x="3742" y="21704"/>
                  </a:lnTo>
                  <a:lnTo>
                    <a:pt x="3742" y="21704"/>
                  </a:lnTo>
                  <a:lnTo>
                    <a:pt x="4220" y="22161"/>
                  </a:lnTo>
                  <a:lnTo>
                    <a:pt x="4719" y="22577"/>
                  </a:lnTo>
                  <a:lnTo>
                    <a:pt x="5239" y="22972"/>
                  </a:lnTo>
                  <a:lnTo>
                    <a:pt x="5759" y="23325"/>
                  </a:lnTo>
                  <a:lnTo>
                    <a:pt x="6320" y="23658"/>
                  </a:lnTo>
                  <a:lnTo>
                    <a:pt x="6860" y="23970"/>
                  </a:lnTo>
                  <a:lnTo>
                    <a:pt x="7442" y="24240"/>
                  </a:lnTo>
                  <a:lnTo>
                    <a:pt x="8004" y="24489"/>
                  </a:lnTo>
                  <a:lnTo>
                    <a:pt x="8607" y="24697"/>
                  </a:lnTo>
                  <a:lnTo>
                    <a:pt x="9189" y="24884"/>
                  </a:lnTo>
                  <a:lnTo>
                    <a:pt x="9792" y="25051"/>
                  </a:lnTo>
                  <a:lnTo>
                    <a:pt x="10394" y="25175"/>
                  </a:lnTo>
                  <a:lnTo>
                    <a:pt x="10997" y="25279"/>
                  </a:lnTo>
                  <a:lnTo>
                    <a:pt x="11600" y="25363"/>
                  </a:lnTo>
                  <a:lnTo>
                    <a:pt x="12224" y="25404"/>
                  </a:lnTo>
                  <a:lnTo>
                    <a:pt x="12827" y="25425"/>
                  </a:lnTo>
                  <a:lnTo>
                    <a:pt x="12827" y="25425"/>
                  </a:lnTo>
                  <a:lnTo>
                    <a:pt x="13450" y="25404"/>
                  </a:lnTo>
                  <a:lnTo>
                    <a:pt x="14053" y="25363"/>
                  </a:lnTo>
                  <a:lnTo>
                    <a:pt x="14656" y="25279"/>
                  </a:lnTo>
                  <a:lnTo>
                    <a:pt x="15259" y="25175"/>
                  </a:lnTo>
                  <a:lnTo>
                    <a:pt x="15862" y="25051"/>
                  </a:lnTo>
                  <a:lnTo>
                    <a:pt x="16444" y="24884"/>
                  </a:lnTo>
                  <a:lnTo>
                    <a:pt x="17026" y="24697"/>
                  </a:lnTo>
                  <a:lnTo>
                    <a:pt x="17608" y="24489"/>
                  </a:lnTo>
                  <a:lnTo>
                    <a:pt x="18169" y="24240"/>
                  </a:lnTo>
                  <a:lnTo>
                    <a:pt x="18710" y="23970"/>
                  </a:lnTo>
                  <a:lnTo>
                    <a:pt x="19250" y="23658"/>
                  </a:lnTo>
                  <a:lnTo>
                    <a:pt x="19791" y="23325"/>
                  </a:lnTo>
                  <a:lnTo>
                    <a:pt x="20290" y="22972"/>
                  </a:lnTo>
                  <a:lnTo>
                    <a:pt x="20789" y="22577"/>
                  </a:lnTo>
                  <a:lnTo>
                    <a:pt x="21267" y="22161"/>
                  </a:lnTo>
                  <a:lnTo>
                    <a:pt x="21724" y="21704"/>
                  </a:lnTo>
                  <a:lnTo>
                    <a:pt x="21724" y="21704"/>
                  </a:lnTo>
                  <a:lnTo>
                    <a:pt x="22161" y="21246"/>
                  </a:lnTo>
                  <a:lnTo>
                    <a:pt x="22577" y="20747"/>
                  </a:lnTo>
                  <a:lnTo>
                    <a:pt x="22951" y="20249"/>
                  </a:lnTo>
                  <a:lnTo>
                    <a:pt x="23283" y="19729"/>
                  </a:lnTo>
                  <a:lnTo>
                    <a:pt x="23616" y="19188"/>
                  </a:lnTo>
                  <a:lnTo>
                    <a:pt x="23907" y="18648"/>
                  </a:lnTo>
                  <a:lnTo>
                    <a:pt x="24157" y="18086"/>
                  </a:lnTo>
                  <a:lnTo>
                    <a:pt x="24385" y="17504"/>
                  </a:lnTo>
                  <a:lnTo>
                    <a:pt x="24593" y="16943"/>
                  </a:lnTo>
                  <a:lnTo>
                    <a:pt x="24759" y="16340"/>
                  </a:lnTo>
                  <a:lnTo>
                    <a:pt x="24905" y="15758"/>
                  </a:lnTo>
                  <a:lnTo>
                    <a:pt x="25009" y="15155"/>
                  </a:lnTo>
                  <a:lnTo>
                    <a:pt x="25092" y="14552"/>
                  </a:lnTo>
                  <a:lnTo>
                    <a:pt x="25154" y="13950"/>
                  </a:lnTo>
                  <a:lnTo>
                    <a:pt x="25175" y="13326"/>
                  </a:lnTo>
                  <a:lnTo>
                    <a:pt x="25175" y="12723"/>
                  </a:lnTo>
                  <a:lnTo>
                    <a:pt x="25154" y="12099"/>
                  </a:lnTo>
                  <a:lnTo>
                    <a:pt x="25092" y="11496"/>
                  </a:lnTo>
                  <a:lnTo>
                    <a:pt x="24988" y="10894"/>
                  </a:lnTo>
                  <a:lnTo>
                    <a:pt x="24884" y="10291"/>
                  </a:lnTo>
                  <a:lnTo>
                    <a:pt x="24739" y="9688"/>
                  </a:lnTo>
                  <a:lnTo>
                    <a:pt x="24552" y="9085"/>
                  </a:lnTo>
                  <a:lnTo>
                    <a:pt x="24344" y="8503"/>
                  </a:lnTo>
                  <a:lnTo>
                    <a:pt x="24115" y="7921"/>
                  </a:lnTo>
                  <a:lnTo>
                    <a:pt x="23845" y="7360"/>
                  </a:lnTo>
                  <a:lnTo>
                    <a:pt x="23554" y="6798"/>
                  </a:lnTo>
                  <a:lnTo>
                    <a:pt x="23242" y="6237"/>
                  </a:lnTo>
                  <a:lnTo>
                    <a:pt x="22888" y="5696"/>
                  </a:lnTo>
                  <a:lnTo>
                    <a:pt x="22514" y="5177"/>
                  </a:lnTo>
                  <a:lnTo>
                    <a:pt x="22119" y="4678"/>
                  </a:lnTo>
                  <a:lnTo>
                    <a:pt x="21683" y="4200"/>
                  </a:lnTo>
                  <a:lnTo>
                    <a:pt x="21225" y="3722"/>
                  </a:lnTo>
                  <a:lnTo>
                    <a:pt x="21225" y="3722"/>
                  </a:lnTo>
                  <a:lnTo>
                    <a:pt x="20747" y="3285"/>
                  </a:lnTo>
                  <a:lnTo>
                    <a:pt x="20269" y="2869"/>
                  </a:lnTo>
                  <a:lnTo>
                    <a:pt x="19770" y="2495"/>
                  </a:lnTo>
                  <a:lnTo>
                    <a:pt x="19250" y="2142"/>
                  </a:lnTo>
                  <a:lnTo>
                    <a:pt x="18731" y="1809"/>
                  </a:lnTo>
                  <a:lnTo>
                    <a:pt x="18190" y="1497"/>
                  </a:lnTo>
                  <a:lnTo>
                    <a:pt x="17629" y="1227"/>
                  </a:lnTo>
                  <a:lnTo>
                    <a:pt x="17047" y="977"/>
                  </a:lnTo>
                  <a:lnTo>
                    <a:pt x="16465" y="749"/>
                  </a:lnTo>
                  <a:lnTo>
                    <a:pt x="15883" y="562"/>
                  </a:lnTo>
                  <a:lnTo>
                    <a:pt x="15280" y="395"/>
                  </a:lnTo>
                  <a:lnTo>
                    <a:pt x="14656" y="250"/>
                  </a:lnTo>
                  <a:lnTo>
                    <a:pt x="14053" y="146"/>
                  </a:lnTo>
                  <a:lnTo>
                    <a:pt x="13409" y="63"/>
                  </a:lnTo>
                  <a:lnTo>
                    <a:pt x="12785" y="0"/>
                  </a:lnTo>
                  <a:lnTo>
                    <a:pt x="1216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99;p28"/>
            <p:cNvSpPr/>
            <p:nvPr/>
          </p:nvSpPr>
          <p:spPr>
            <a:xfrm>
              <a:off x="1889725" y="1192975"/>
              <a:ext cx="333175" cy="373700"/>
            </a:xfrm>
            <a:custGeom>
              <a:avLst/>
              <a:gdLst/>
              <a:ahLst/>
              <a:cxnLst/>
              <a:rect l="l" t="t" r="r" b="b"/>
              <a:pathLst>
                <a:path w="13327" h="14948" extrusionOk="0">
                  <a:moveTo>
                    <a:pt x="11975" y="1"/>
                  </a:moveTo>
                  <a:lnTo>
                    <a:pt x="11518" y="21"/>
                  </a:lnTo>
                  <a:lnTo>
                    <a:pt x="11060" y="63"/>
                  </a:lnTo>
                  <a:lnTo>
                    <a:pt x="10603" y="125"/>
                  </a:lnTo>
                  <a:lnTo>
                    <a:pt x="10167" y="188"/>
                  </a:lnTo>
                  <a:lnTo>
                    <a:pt x="9709" y="271"/>
                  </a:lnTo>
                  <a:lnTo>
                    <a:pt x="9106" y="437"/>
                  </a:lnTo>
                  <a:lnTo>
                    <a:pt x="8503" y="603"/>
                  </a:lnTo>
                  <a:lnTo>
                    <a:pt x="7901" y="811"/>
                  </a:lnTo>
                  <a:lnTo>
                    <a:pt x="7339" y="1061"/>
                  </a:lnTo>
                  <a:lnTo>
                    <a:pt x="6778" y="1310"/>
                  </a:lnTo>
                  <a:lnTo>
                    <a:pt x="6258" y="1601"/>
                  </a:lnTo>
                  <a:lnTo>
                    <a:pt x="5739" y="1913"/>
                  </a:lnTo>
                  <a:lnTo>
                    <a:pt x="5240" y="2246"/>
                  </a:lnTo>
                  <a:lnTo>
                    <a:pt x="4741" y="2599"/>
                  </a:lnTo>
                  <a:lnTo>
                    <a:pt x="4283" y="2973"/>
                  </a:lnTo>
                  <a:lnTo>
                    <a:pt x="3847" y="3368"/>
                  </a:lnTo>
                  <a:lnTo>
                    <a:pt x="3431" y="3805"/>
                  </a:lnTo>
                  <a:lnTo>
                    <a:pt x="3015" y="4241"/>
                  </a:lnTo>
                  <a:lnTo>
                    <a:pt x="2641" y="4699"/>
                  </a:lnTo>
                  <a:lnTo>
                    <a:pt x="2288" y="5156"/>
                  </a:lnTo>
                  <a:lnTo>
                    <a:pt x="1955" y="5655"/>
                  </a:lnTo>
                  <a:lnTo>
                    <a:pt x="1643" y="6154"/>
                  </a:lnTo>
                  <a:lnTo>
                    <a:pt x="1373" y="6674"/>
                  </a:lnTo>
                  <a:lnTo>
                    <a:pt x="1103" y="7214"/>
                  </a:lnTo>
                  <a:lnTo>
                    <a:pt x="874" y="7755"/>
                  </a:lnTo>
                  <a:lnTo>
                    <a:pt x="666" y="8316"/>
                  </a:lnTo>
                  <a:lnTo>
                    <a:pt x="479" y="8877"/>
                  </a:lnTo>
                  <a:lnTo>
                    <a:pt x="334" y="9459"/>
                  </a:lnTo>
                  <a:lnTo>
                    <a:pt x="209" y="10041"/>
                  </a:lnTo>
                  <a:lnTo>
                    <a:pt x="105" y="10644"/>
                  </a:lnTo>
                  <a:lnTo>
                    <a:pt x="42" y="11247"/>
                  </a:lnTo>
                  <a:lnTo>
                    <a:pt x="1" y="11850"/>
                  </a:lnTo>
                  <a:lnTo>
                    <a:pt x="1" y="12453"/>
                  </a:lnTo>
                  <a:lnTo>
                    <a:pt x="22" y="13077"/>
                  </a:lnTo>
                  <a:lnTo>
                    <a:pt x="63" y="13700"/>
                  </a:lnTo>
                  <a:lnTo>
                    <a:pt x="167" y="14324"/>
                  </a:lnTo>
                  <a:lnTo>
                    <a:pt x="271" y="14948"/>
                  </a:lnTo>
                  <a:lnTo>
                    <a:pt x="12744" y="12723"/>
                  </a:lnTo>
                  <a:lnTo>
                    <a:pt x="13326" y="42"/>
                  </a:lnTo>
                  <a:lnTo>
                    <a:pt x="12869" y="21"/>
                  </a:lnTo>
                  <a:lnTo>
                    <a:pt x="12433"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300;p28"/>
            <p:cNvSpPr/>
            <p:nvPr/>
          </p:nvSpPr>
          <p:spPr>
            <a:xfrm>
              <a:off x="1117450" y="2729250"/>
              <a:ext cx="1482250" cy="677750"/>
            </a:xfrm>
            <a:custGeom>
              <a:avLst/>
              <a:gdLst/>
              <a:ahLst/>
              <a:cxnLst/>
              <a:rect l="l" t="t" r="r" b="b"/>
              <a:pathLst>
                <a:path w="59290" h="27110" extrusionOk="0">
                  <a:moveTo>
                    <a:pt x="457" y="1"/>
                  </a:moveTo>
                  <a:lnTo>
                    <a:pt x="0" y="22"/>
                  </a:lnTo>
                  <a:lnTo>
                    <a:pt x="769" y="27109"/>
                  </a:lnTo>
                  <a:lnTo>
                    <a:pt x="59289" y="27109"/>
                  </a:lnTo>
                  <a:lnTo>
                    <a:pt x="59268" y="26652"/>
                  </a:lnTo>
                  <a:lnTo>
                    <a:pt x="1206" y="26652"/>
                  </a:lnTo>
                  <a:lnTo>
                    <a:pt x="457"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301;p28"/>
            <p:cNvSpPr/>
            <p:nvPr/>
          </p:nvSpPr>
          <p:spPr>
            <a:xfrm>
              <a:off x="2586150" y="3388250"/>
              <a:ext cx="26025" cy="26025"/>
            </a:xfrm>
            <a:custGeom>
              <a:avLst/>
              <a:gdLst/>
              <a:ahLst/>
              <a:cxnLst/>
              <a:rect l="l" t="t" r="r" b="b"/>
              <a:pathLst>
                <a:path w="1041" h="1041" extrusionOk="0">
                  <a:moveTo>
                    <a:pt x="396" y="1"/>
                  </a:moveTo>
                  <a:lnTo>
                    <a:pt x="292" y="43"/>
                  </a:lnTo>
                  <a:lnTo>
                    <a:pt x="209" y="84"/>
                  </a:lnTo>
                  <a:lnTo>
                    <a:pt x="146" y="146"/>
                  </a:lnTo>
                  <a:lnTo>
                    <a:pt x="84" y="230"/>
                  </a:lnTo>
                  <a:lnTo>
                    <a:pt x="42" y="313"/>
                  </a:lnTo>
                  <a:lnTo>
                    <a:pt x="1" y="417"/>
                  </a:lnTo>
                  <a:lnTo>
                    <a:pt x="1" y="521"/>
                  </a:lnTo>
                  <a:lnTo>
                    <a:pt x="1" y="625"/>
                  </a:lnTo>
                  <a:lnTo>
                    <a:pt x="42" y="708"/>
                  </a:lnTo>
                  <a:lnTo>
                    <a:pt x="84" y="812"/>
                  </a:lnTo>
                  <a:lnTo>
                    <a:pt x="167" y="874"/>
                  </a:lnTo>
                  <a:lnTo>
                    <a:pt x="229" y="936"/>
                  </a:lnTo>
                  <a:lnTo>
                    <a:pt x="333" y="999"/>
                  </a:lnTo>
                  <a:lnTo>
                    <a:pt x="416" y="1020"/>
                  </a:lnTo>
                  <a:lnTo>
                    <a:pt x="520" y="1040"/>
                  </a:lnTo>
                  <a:lnTo>
                    <a:pt x="562" y="1040"/>
                  </a:lnTo>
                  <a:lnTo>
                    <a:pt x="645" y="1020"/>
                  </a:lnTo>
                  <a:lnTo>
                    <a:pt x="749" y="978"/>
                  </a:lnTo>
                  <a:lnTo>
                    <a:pt x="832" y="936"/>
                  </a:lnTo>
                  <a:lnTo>
                    <a:pt x="895" y="874"/>
                  </a:lnTo>
                  <a:lnTo>
                    <a:pt x="957" y="791"/>
                  </a:lnTo>
                  <a:lnTo>
                    <a:pt x="999" y="708"/>
                  </a:lnTo>
                  <a:lnTo>
                    <a:pt x="1040" y="625"/>
                  </a:lnTo>
                  <a:lnTo>
                    <a:pt x="1040" y="521"/>
                  </a:lnTo>
                  <a:lnTo>
                    <a:pt x="1019" y="417"/>
                  </a:lnTo>
                  <a:lnTo>
                    <a:pt x="999" y="313"/>
                  </a:lnTo>
                  <a:lnTo>
                    <a:pt x="936" y="230"/>
                  </a:lnTo>
                  <a:lnTo>
                    <a:pt x="874" y="146"/>
                  </a:lnTo>
                  <a:lnTo>
                    <a:pt x="791" y="84"/>
                  </a:lnTo>
                  <a:lnTo>
                    <a:pt x="707" y="43"/>
                  </a:lnTo>
                  <a:lnTo>
                    <a:pt x="604"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302;p28"/>
            <p:cNvSpPr/>
            <p:nvPr/>
          </p:nvSpPr>
          <p:spPr>
            <a:xfrm>
              <a:off x="1110150" y="2717300"/>
              <a:ext cx="26025" cy="26025"/>
            </a:xfrm>
            <a:custGeom>
              <a:avLst/>
              <a:gdLst/>
              <a:ahLst/>
              <a:cxnLst/>
              <a:rect l="l" t="t" r="r" b="b"/>
              <a:pathLst>
                <a:path w="1041" h="1041" extrusionOk="0">
                  <a:moveTo>
                    <a:pt x="396" y="1"/>
                  </a:moveTo>
                  <a:lnTo>
                    <a:pt x="313" y="42"/>
                  </a:lnTo>
                  <a:lnTo>
                    <a:pt x="209" y="84"/>
                  </a:lnTo>
                  <a:lnTo>
                    <a:pt x="146" y="146"/>
                  </a:lnTo>
                  <a:lnTo>
                    <a:pt x="84" y="229"/>
                  </a:lnTo>
                  <a:lnTo>
                    <a:pt x="43" y="313"/>
                  </a:lnTo>
                  <a:lnTo>
                    <a:pt x="1" y="396"/>
                  </a:lnTo>
                  <a:lnTo>
                    <a:pt x="1" y="500"/>
                  </a:lnTo>
                  <a:lnTo>
                    <a:pt x="1" y="520"/>
                  </a:lnTo>
                  <a:lnTo>
                    <a:pt x="1" y="624"/>
                  </a:lnTo>
                  <a:lnTo>
                    <a:pt x="43" y="728"/>
                  </a:lnTo>
                  <a:lnTo>
                    <a:pt x="84" y="812"/>
                  </a:lnTo>
                  <a:lnTo>
                    <a:pt x="167" y="895"/>
                  </a:lnTo>
                  <a:lnTo>
                    <a:pt x="230" y="957"/>
                  </a:lnTo>
                  <a:lnTo>
                    <a:pt x="334" y="999"/>
                  </a:lnTo>
                  <a:lnTo>
                    <a:pt x="417" y="1019"/>
                  </a:lnTo>
                  <a:lnTo>
                    <a:pt x="521" y="1040"/>
                  </a:lnTo>
                  <a:lnTo>
                    <a:pt x="625" y="1019"/>
                  </a:lnTo>
                  <a:lnTo>
                    <a:pt x="729" y="999"/>
                  </a:lnTo>
                  <a:lnTo>
                    <a:pt x="812" y="957"/>
                  </a:lnTo>
                  <a:lnTo>
                    <a:pt x="895" y="895"/>
                  </a:lnTo>
                  <a:lnTo>
                    <a:pt x="957" y="812"/>
                  </a:lnTo>
                  <a:lnTo>
                    <a:pt x="999" y="728"/>
                  </a:lnTo>
                  <a:lnTo>
                    <a:pt x="1020" y="624"/>
                  </a:lnTo>
                  <a:lnTo>
                    <a:pt x="1040" y="520"/>
                  </a:lnTo>
                  <a:lnTo>
                    <a:pt x="1040" y="500"/>
                  </a:lnTo>
                  <a:lnTo>
                    <a:pt x="1020" y="396"/>
                  </a:lnTo>
                  <a:lnTo>
                    <a:pt x="999" y="313"/>
                  </a:lnTo>
                  <a:lnTo>
                    <a:pt x="936" y="209"/>
                  </a:lnTo>
                  <a:lnTo>
                    <a:pt x="874" y="146"/>
                  </a:lnTo>
                  <a:lnTo>
                    <a:pt x="791" y="84"/>
                  </a:lnTo>
                  <a:lnTo>
                    <a:pt x="708" y="22"/>
                  </a:lnTo>
                  <a:lnTo>
                    <a:pt x="604"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303;p28"/>
            <p:cNvSpPr/>
            <p:nvPr/>
          </p:nvSpPr>
          <p:spPr>
            <a:xfrm>
              <a:off x="1179275" y="2711600"/>
              <a:ext cx="1400675" cy="650700"/>
            </a:xfrm>
            <a:custGeom>
              <a:avLst/>
              <a:gdLst/>
              <a:ahLst/>
              <a:cxnLst/>
              <a:rect l="l" t="t" r="r" b="b"/>
              <a:pathLst>
                <a:path w="56027" h="26028" extrusionOk="0">
                  <a:moveTo>
                    <a:pt x="48937" y="0"/>
                  </a:moveTo>
                  <a:lnTo>
                    <a:pt x="41162" y="7983"/>
                  </a:lnTo>
                  <a:lnTo>
                    <a:pt x="38522" y="7983"/>
                  </a:lnTo>
                  <a:lnTo>
                    <a:pt x="34261" y="3846"/>
                  </a:lnTo>
                  <a:lnTo>
                    <a:pt x="31329" y="3846"/>
                  </a:lnTo>
                  <a:lnTo>
                    <a:pt x="18898" y="16652"/>
                  </a:lnTo>
                  <a:lnTo>
                    <a:pt x="12952" y="16652"/>
                  </a:lnTo>
                  <a:lnTo>
                    <a:pt x="11060" y="18585"/>
                  </a:lnTo>
                  <a:lnTo>
                    <a:pt x="6923" y="18585"/>
                  </a:lnTo>
                  <a:lnTo>
                    <a:pt x="1" y="25695"/>
                  </a:lnTo>
                  <a:lnTo>
                    <a:pt x="333" y="26028"/>
                  </a:lnTo>
                  <a:lnTo>
                    <a:pt x="7111" y="19043"/>
                  </a:lnTo>
                  <a:lnTo>
                    <a:pt x="11248" y="19043"/>
                  </a:lnTo>
                  <a:lnTo>
                    <a:pt x="13139" y="17109"/>
                  </a:lnTo>
                  <a:lnTo>
                    <a:pt x="19085" y="17109"/>
                  </a:lnTo>
                  <a:lnTo>
                    <a:pt x="31516" y="4303"/>
                  </a:lnTo>
                  <a:lnTo>
                    <a:pt x="34073" y="4303"/>
                  </a:lnTo>
                  <a:lnTo>
                    <a:pt x="38335" y="8461"/>
                  </a:lnTo>
                  <a:lnTo>
                    <a:pt x="41370" y="8461"/>
                  </a:lnTo>
                  <a:lnTo>
                    <a:pt x="49145" y="457"/>
                  </a:lnTo>
                  <a:lnTo>
                    <a:pt x="56026" y="457"/>
                  </a:lnTo>
                  <a:lnTo>
                    <a:pt x="56026"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304;p28"/>
            <p:cNvSpPr/>
            <p:nvPr/>
          </p:nvSpPr>
          <p:spPr>
            <a:xfrm>
              <a:off x="1179275" y="2711600"/>
              <a:ext cx="1400675" cy="650700"/>
            </a:xfrm>
            <a:custGeom>
              <a:avLst/>
              <a:gdLst/>
              <a:ahLst/>
              <a:cxnLst/>
              <a:rect l="l" t="t" r="r" b="b"/>
              <a:pathLst>
                <a:path w="56027" h="26028" fill="none" extrusionOk="0">
                  <a:moveTo>
                    <a:pt x="333" y="26028"/>
                  </a:moveTo>
                  <a:lnTo>
                    <a:pt x="1" y="25695"/>
                  </a:lnTo>
                  <a:lnTo>
                    <a:pt x="6923" y="18585"/>
                  </a:lnTo>
                  <a:lnTo>
                    <a:pt x="11060" y="18585"/>
                  </a:lnTo>
                  <a:lnTo>
                    <a:pt x="12952" y="16652"/>
                  </a:lnTo>
                  <a:lnTo>
                    <a:pt x="18898" y="16652"/>
                  </a:lnTo>
                  <a:lnTo>
                    <a:pt x="31329" y="3846"/>
                  </a:lnTo>
                  <a:lnTo>
                    <a:pt x="34261" y="3846"/>
                  </a:lnTo>
                  <a:lnTo>
                    <a:pt x="38522" y="7983"/>
                  </a:lnTo>
                  <a:lnTo>
                    <a:pt x="41162" y="7983"/>
                  </a:lnTo>
                  <a:lnTo>
                    <a:pt x="48937" y="0"/>
                  </a:lnTo>
                  <a:lnTo>
                    <a:pt x="56026" y="0"/>
                  </a:lnTo>
                  <a:lnTo>
                    <a:pt x="56026" y="457"/>
                  </a:lnTo>
                  <a:lnTo>
                    <a:pt x="49145" y="457"/>
                  </a:lnTo>
                  <a:lnTo>
                    <a:pt x="41370" y="8461"/>
                  </a:lnTo>
                  <a:lnTo>
                    <a:pt x="38335" y="8461"/>
                  </a:lnTo>
                  <a:lnTo>
                    <a:pt x="34073" y="4303"/>
                  </a:lnTo>
                  <a:lnTo>
                    <a:pt x="31516" y="4303"/>
                  </a:lnTo>
                  <a:lnTo>
                    <a:pt x="19085" y="17109"/>
                  </a:lnTo>
                  <a:lnTo>
                    <a:pt x="13139" y="17109"/>
                  </a:lnTo>
                  <a:lnTo>
                    <a:pt x="11248" y="19043"/>
                  </a:lnTo>
                  <a:lnTo>
                    <a:pt x="7111" y="19043"/>
                  </a:lnTo>
                  <a:lnTo>
                    <a:pt x="333" y="2602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305;p28"/>
            <p:cNvSpPr/>
            <p:nvPr/>
          </p:nvSpPr>
          <p:spPr>
            <a:xfrm>
              <a:off x="1170975" y="3344600"/>
              <a:ext cx="26525" cy="26025"/>
            </a:xfrm>
            <a:custGeom>
              <a:avLst/>
              <a:gdLst/>
              <a:ahLst/>
              <a:cxnLst/>
              <a:rect l="l" t="t" r="r" b="b"/>
              <a:pathLst>
                <a:path w="1061" h="1041" extrusionOk="0">
                  <a:moveTo>
                    <a:pt x="437" y="1"/>
                  </a:moveTo>
                  <a:lnTo>
                    <a:pt x="333" y="42"/>
                  </a:lnTo>
                  <a:lnTo>
                    <a:pt x="250" y="84"/>
                  </a:lnTo>
                  <a:lnTo>
                    <a:pt x="167" y="146"/>
                  </a:lnTo>
                  <a:lnTo>
                    <a:pt x="83" y="229"/>
                  </a:lnTo>
                  <a:lnTo>
                    <a:pt x="42" y="333"/>
                  </a:lnTo>
                  <a:lnTo>
                    <a:pt x="21" y="416"/>
                  </a:lnTo>
                  <a:lnTo>
                    <a:pt x="0" y="520"/>
                  </a:lnTo>
                  <a:lnTo>
                    <a:pt x="21" y="624"/>
                  </a:lnTo>
                  <a:lnTo>
                    <a:pt x="42" y="728"/>
                  </a:lnTo>
                  <a:lnTo>
                    <a:pt x="104" y="811"/>
                  </a:lnTo>
                  <a:lnTo>
                    <a:pt x="167" y="895"/>
                  </a:lnTo>
                  <a:lnTo>
                    <a:pt x="250" y="957"/>
                  </a:lnTo>
                  <a:lnTo>
                    <a:pt x="333" y="1019"/>
                  </a:lnTo>
                  <a:lnTo>
                    <a:pt x="437" y="1040"/>
                  </a:lnTo>
                  <a:lnTo>
                    <a:pt x="645" y="1040"/>
                  </a:lnTo>
                  <a:lnTo>
                    <a:pt x="728" y="999"/>
                  </a:lnTo>
                  <a:lnTo>
                    <a:pt x="832" y="957"/>
                  </a:lnTo>
                  <a:lnTo>
                    <a:pt x="915" y="895"/>
                  </a:lnTo>
                  <a:lnTo>
                    <a:pt x="977" y="811"/>
                  </a:lnTo>
                  <a:lnTo>
                    <a:pt x="1019" y="728"/>
                  </a:lnTo>
                  <a:lnTo>
                    <a:pt x="1040" y="624"/>
                  </a:lnTo>
                  <a:lnTo>
                    <a:pt x="1060" y="520"/>
                  </a:lnTo>
                  <a:lnTo>
                    <a:pt x="1040" y="416"/>
                  </a:lnTo>
                  <a:lnTo>
                    <a:pt x="1019" y="333"/>
                  </a:lnTo>
                  <a:lnTo>
                    <a:pt x="977" y="229"/>
                  </a:lnTo>
                  <a:lnTo>
                    <a:pt x="915" y="146"/>
                  </a:lnTo>
                  <a:lnTo>
                    <a:pt x="894" y="146"/>
                  </a:lnTo>
                  <a:lnTo>
                    <a:pt x="811" y="84"/>
                  </a:lnTo>
                  <a:lnTo>
                    <a:pt x="728" y="42"/>
                  </a:lnTo>
                  <a:lnTo>
                    <a:pt x="624"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306;p28"/>
            <p:cNvSpPr/>
            <p:nvPr/>
          </p:nvSpPr>
          <p:spPr>
            <a:xfrm>
              <a:off x="2566400" y="2704325"/>
              <a:ext cx="26025" cy="26000"/>
            </a:xfrm>
            <a:custGeom>
              <a:avLst/>
              <a:gdLst/>
              <a:ahLst/>
              <a:cxnLst/>
              <a:rect l="l" t="t" r="r" b="b"/>
              <a:pathLst>
                <a:path w="1041" h="1040" extrusionOk="0">
                  <a:moveTo>
                    <a:pt x="396" y="0"/>
                  </a:moveTo>
                  <a:lnTo>
                    <a:pt x="313" y="21"/>
                  </a:lnTo>
                  <a:lnTo>
                    <a:pt x="229" y="83"/>
                  </a:lnTo>
                  <a:lnTo>
                    <a:pt x="146" y="146"/>
                  </a:lnTo>
                  <a:lnTo>
                    <a:pt x="84" y="208"/>
                  </a:lnTo>
                  <a:lnTo>
                    <a:pt x="42" y="312"/>
                  </a:lnTo>
                  <a:lnTo>
                    <a:pt x="1" y="395"/>
                  </a:lnTo>
                  <a:lnTo>
                    <a:pt x="1" y="499"/>
                  </a:lnTo>
                  <a:lnTo>
                    <a:pt x="1" y="520"/>
                  </a:lnTo>
                  <a:lnTo>
                    <a:pt x="1" y="624"/>
                  </a:lnTo>
                  <a:lnTo>
                    <a:pt x="42" y="707"/>
                  </a:lnTo>
                  <a:lnTo>
                    <a:pt x="84" y="811"/>
                  </a:lnTo>
                  <a:lnTo>
                    <a:pt x="167" y="873"/>
                  </a:lnTo>
                  <a:lnTo>
                    <a:pt x="229" y="936"/>
                  </a:lnTo>
                  <a:lnTo>
                    <a:pt x="333" y="998"/>
                  </a:lnTo>
                  <a:lnTo>
                    <a:pt x="416" y="1019"/>
                  </a:lnTo>
                  <a:lnTo>
                    <a:pt x="520" y="1039"/>
                  </a:lnTo>
                  <a:lnTo>
                    <a:pt x="624" y="1019"/>
                  </a:lnTo>
                  <a:lnTo>
                    <a:pt x="728" y="998"/>
                  </a:lnTo>
                  <a:lnTo>
                    <a:pt x="811" y="936"/>
                  </a:lnTo>
                  <a:lnTo>
                    <a:pt x="895" y="873"/>
                  </a:lnTo>
                  <a:lnTo>
                    <a:pt x="957" y="811"/>
                  </a:lnTo>
                  <a:lnTo>
                    <a:pt x="999" y="728"/>
                  </a:lnTo>
                  <a:lnTo>
                    <a:pt x="1019" y="624"/>
                  </a:lnTo>
                  <a:lnTo>
                    <a:pt x="1040" y="520"/>
                  </a:lnTo>
                  <a:lnTo>
                    <a:pt x="1019" y="416"/>
                  </a:lnTo>
                  <a:lnTo>
                    <a:pt x="999" y="312"/>
                  </a:lnTo>
                  <a:lnTo>
                    <a:pt x="936" y="229"/>
                  </a:lnTo>
                  <a:lnTo>
                    <a:pt x="874" y="146"/>
                  </a:lnTo>
                  <a:lnTo>
                    <a:pt x="791" y="83"/>
                  </a:lnTo>
                  <a:lnTo>
                    <a:pt x="708" y="42"/>
                  </a:lnTo>
                  <a:lnTo>
                    <a:pt x="604"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307;p28"/>
            <p:cNvSpPr/>
            <p:nvPr/>
          </p:nvSpPr>
          <p:spPr>
            <a:xfrm>
              <a:off x="1186550" y="2927275"/>
              <a:ext cx="1403775" cy="361750"/>
            </a:xfrm>
            <a:custGeom>
              <a:avLst/>
              <a:gdLst/>
              <a:ahLst/>
              <a:cxnLst/>
              <a:rect l="l" t="t" r="r" b="b"/>
              <a:pathLst>
                <a:path w="56151" h="14470" extrusionOk="0">
                  <a:moveTo>
                    <a:pt x="45902" y="0"/>
                  </a:moveTo>
                  <a:lnTo>
                    <a:pt x="42077" y="3929"/>
                  </a:lnTo>
                  <a:lnTo>
                    <a:pt x="36506" y="3929"/>
                  </a:lnTo>
                  <a:lnTo>
                    <a:pt x="34635" y="5863"/>
                  </a:lnTo>
                  <a:lnTo>
                    <a:pt x="28876" y="5863"/>
                  </a:lnTo>
                  <a:lnTo>
                    <a:pt x="24386" y="10478"/>
                  </a:lnTo>
                  <a:lnTo>
                    <a:pt x="19251" y="10478"/>
                  </a:lnTo>
                  <a:lnTo>
                    <a:pt x="17193" y="8482"/>
                  </a:lnTo>
                  <a:lnTo>
                    <a:pt x="16528" y="8482"/>
                  </a:lnTo>
                  <a:lnTo>
                    <a:pt x="19085" y="10956"/>
                  </a:lnTo>
                  <a:lnTo>
                    <a:pt x="24594" y="10956"/>
                  </a:lnTo>
                  <a:lnTo>
                    <a:pt x="29063" y="6341"/>
                  </a:lnTo>
                  <a:lnTo>
                    <a:pt x="34843" y="6341"/>
                  </a:lnTo>
                  <a:lnTo>
                    <a:pt x="36714" y="4408"/>
                  </a:lnTo>
                  <a:lnTo>
                    <a:pt x="42264" y="4408"/>
                  </a:lnTo>
                  <a:lnTo>
                    <a:pt x="46089" y="458"/>
                  </a:lnTo>
                  <a:lnTo>
                    <a:pt x="47586" y="458"/>
                  </a:lnTo>
                  <a:lnTo>
                    <a:pt x="55839" y="8482"/>
                  </a:lnTo>
                  <a:lnTo>
                    <a:pt x="55881" y="8378"/>
                  </a:lnTo>
                  <a:lnTo>
                    <a:pt x="55964" y="8274"/>
                  </a:lnTo>
                  <a:lnTo>
                    <a:pt x="56047" y="8212"/>
                  </a:lnTo>
                  <a:lnTo>
                    <a:pt x="56151" y="8150"/>
                  </a:lnTo>
                  <a:lnTo>
                    <a:pt x="47773" y="0"/>
                  </a:lnTo>
                  <a:close/>
                  <a:moveTo>
                    <a:pt x="7901" y="6008"/>
                  </a:moveTo>
                  <a:lnTo>
                    <a:pt x="1" y="14158"/>
                  </a:lnTo>
                  <a:lnTo>
                    <a:pt x="105" y="14199"/>
                  </a:lnTo>
                  <a:lnTo>
                    <a:pt x="209" y="14282"/>
                  </a:lnTo>
                  <a:lnTo>
                    <a:pt x="271" y="14365"/>
                  </a:lnTo>
                  <a:lnTo>
                    <a:pt x="334" y="14469"/>
                  </a:lnTo>
                  <a:lnTo>
                    <a:pt x="8088" y="6486"/>
                  </a:lnTo>
                  <a:lnTo>
                    <a:pt x="14491" y="6486"/>
                  </a:lnTo>
                  <a:lnTo>
                    <a:pt x="16071" y="8025"/>
                  </a:lnTo>
                  <a:lnTo>
                    <a:pt x="16715" y="8025"/>
                  </a:lnTo>
                  <a:lnTo>
                    <a:pt x="14657" y="6008"/>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308;p28"/>
            <p:cNvSpPr/>
            <p:nvPr/>
          </p:nvSpPr>
          <p:spPr>
            <a:xfrm>
              <a:off x="1186550" y="3077475"/>
              <a:ext cx="417875" cy="211550"/>
            </a:xfrm>
            <a:custGeom>
              <a:avLst/>
              <a:gdLst/>
              <a:ahLst/>
              <a:cxnLst/>
              <a:rect l="l" t="t" r="r" b="b"/>
              <a:pathLst>
                <a:path w="16715" h="8462" fill="none" extrusionOk="0">
                  <a:moveTo>
                    <a:pt x="14657" y="0"/>
                  </a:moveTo>
                  <a:lnTo>
                    <a:pt x="7901" y="0"/>
                  </a:lnTo>
                  <a:lnTo>
                    <a:pt x="1" y="8150"/>
                  </a:lnTo>
                  <a:lnTo>
                    <a:pt x="1" y="8150"/>
                  </a:lnTo>
                  <a:lnTo>
                    <a:pt x="105" y="8191"/>
                  </a:lnTo>
                  <a:lnTo>
                    <a:pt x="209" y="8274"/>
                  </a:lnTo>
                  <a:lnTo>
                    <a:pt x="209" y="8274"/>
                  </a:lnTo>
                  <a:lnTo>
                    <a:pt x="209" y="8274"/>
                  </a:lnTo>
                  <a:lnTo>
                    <a:pt x="271" y="8357"/>
                  </a:lnTo>
                  <a:lnTo>
                    <a:pt x="334" y="8461"/>
                  </a:lnTo>
                  <a:lnTo>
                    <a:pt x="8088" y="478"/>
                  </a:lnTo>
                  <a:lnTo>
                    <a:pt x="14491" y="478"/>
                  </a:lnTo>
                  <a:lnTo>
                    <a:pt x="16071" y="2017"/>
                  </a:lnTo>
                  <a:lnTo>
                    <a:pt x="16715" y="2017"/>
                  </a:lnTo>
                  <a:lnTo>
                    <a:pt x="1465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309;p28"/>
            <p:cNvSpPr/>
            <p:nvPr/>
          </p:nvSpPr>
          <p:spPr>
            <a:xfrm>
              <a:off x="1599725" y="2927275"/>
              <a:ext cx="990600" cy="273925"/>
            </a:xfrm>
            <a:custGeom>
              <a:avLst/>
              <a:gdLst/>
              <a:ahLst/>
              <a:cxnLst/>
              <a:rect l="l" t="t" r="r" b="b"/>
              <a:pathLst>
                <a:path w="39624" h="10957" fill="none" extrusionOk="0">
                  <a:moveTo>
                    <a:pt x="31246" y="0"/>
                  </a:moveTo>
                  <a:lnTo>
                    <a:pt x="29375" y="0"/>
                  </a:lnTo>
                  <a:lnTo>
                    <a:pt x="25550" y="3929"/>
                  </a:lnTo>
                  <a:lnTo>
                    <a:pt x="19979" y="3929"/>
                  </a:lnTo>
                  <a:lnTo>
                    <a:pt x="18108" y="5863"/>
                  </a:lnTo>
                  <a:lnTo>
                    <a:pt x="12349" y="5863"/>
                  </a:lnTo>
                  <a:lnTo>
                    <a:pt x="7859" y="10478"/>
                  </a:lnTo>
                  <a:lnTo>
                    <a:pt x="2724" y="10478"/>
                  </a:lnTo>
                  <a:lnTo>
                    <a:pt x="666" y="8482"/>
                  </a:lnTo>
                  <a:lnTo>
                    <a:pt x="1" y="8482"/>
                  </a:lnTo>
                  <a:lnTo>
                    <a:pt x="2558" y="10956"/>
                  </a:lnTo>
                  <a:lnTo>
                    <a:pt x="8067" y="10956"/>
                  </a:lnTo>
                  <a:lnTo>
                    <a:pt x="12536" y="6341"/>
                  </a:lnTo>
                  <a:lnTo>
                    <a:pt x="18316" y="6341"/>
                  </a:lnTo>
                  <a:lnTo>
                    <a:pt x="20187" y="4408"/>
                  </a:lnTo>
                  <a:lnTo>
                    <a:pt x="25737" y="4408"/>
                  </a:lnTo>
                  <a:lnTo>
                    <a:pt x="29562" y="458"/>
                  </a:lnTo>
                  <a:lnTo>
                    <a:pt x="31059" y="458"/>
                  </a:lnTo>
                  <a:lnTo>
                    <a:pt x="39312" y="8482"/>
                  </a:lnTo>
                  <a:lnTo>
                    <a:pt x="39312" y="8482"/>
                  </a:lnTo>
                  <a:lnTo>
                    <a:pt x="39354" y="8378"/>
                  </a:lnTo>
                  <a:lnTo>
                    <a:pt x="39437" y="8274"/>
                  </a:lnTo>
                  <a:lnTo>
                    <a:pt x="39437" y="8274"/>
                  </a:lnTo>
                  <a:lnTo>
                    <a:pt x="39520" y="8212"/>
                  </a:lnTo>
                  <a:lnTo>
                    <a:pt x="39624" y="8150"/>
                  </a:lnTo>
                  <a:lnTo>
                    <a:pt x="3124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310;p28"/>
            <p:cNvSpPr/>
            <p:nvPr/>
          </p:nvSpPr>
          <p:spPr>
            <a:xfrm>
              <a:off x="1588300" y="3127875"/>
              <a:ext cx="28100" cy="11475"/>
            </a:xfrm>
            <a:custGeom>
              <a:avLst/>
              <a:gdLst/>
              <a:ahLst/>
              <a:cxnLst/>
              <a:rect l="l" t="t" r="r" b="b"/>
              <a:pathLst>
                <a:path w="1124" h="459" extrusionOk="0">
                  <a:moveTo>
                    <a:pt x="1" y="1"/>
                  </a:moveTo>
                  <a:lnTo>
                    <a:pt x="458" y="458"/>
                  </a:lnTo>
                  <a:lnTo>
                    <a:pt x="1123" y="458"/>
                  </a:lnTo>
                  <a:lnTo>
                    <a:pt x="645"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311;p28"/>
            <p:cNvSpPr/>
            <p:nvPr/>
          </p:nvSpPr>
          <p:spPr>
            <a:xfrm>
              <a:off x="1588300" y="3127875"/>
              <a:ext cx="28100" cy="11475"/>
            </a:xfrm>
            <a:custGeom>
              <a:avLst/>
              <a:gdLst/>
              <a:ahLst/>
              <a:cxnLst/>
              <a:rect l="l" t="t" r="r" b="b"/>
              <a:pathLst>
                <a:path w="1124" h="459" fill="none" extrusionOk="0">
                  <a:moveTo>
                    <a:pt x="645" y="1"/>
                  </a:moveTo>
                  <a:lnTo>
                    <a:pt x="1" y="1"/>
                  </a:lnTo>
                  <a:lnTo>
                    <a:pt x="458" y="458"/>
                  </a:lnTo>
                  <a:lnTo>
                    <a:pt x="1123" y="458"/>
                  </a:lnTo>
                  <a:lnTo>
                    <a:pt x="64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312;p28"/>
            <p:cNvSpPr/>
            <p:nvPr/>
          </p:nvSpPr>
          <p:spPr>
            <a:xfrm>
              <a:off x="1169400" y="3280150"/>
              <a:ext cx="26025" cy="26550"/>
            </a:xfrm>
            <a:custGeom>
              <a:avLst/>
              <a:gdLst/>
              <a:ahLst/>
              <a:cxnLst/>
              <a:rect l="l" t="t" r="r" b="b"/>
              <a:pathLst>
                <a:path w="1041" h="1062" extrusionOk="0">
                  <a:moveTo>
                    <a:pt x="521" y="1"/>
                  </a:moveTo>
                  <a:lnTo>
                    <a:pt x="417" y="22"/>
                  </a:lnTo>
                  <a:lnTo>
                    <a:pt x="313" y="43"/>
                  </a:lnTo>
                  <a:lnTo>
                    <a:pt x="230" y="105"/>
                  </a:lnTo>
                  <a:lnTo>
                    <a:pt x="146" y="167"/>
                  </a:lnTo>
                  <a:lnTo>
                    <a:pt x="84" y="250"/>
                  </a:lnTo>
                  <a:lnTo>
                    <a:pt x="22" y="334"/>
                  </a:lnTo>
                  <a:lnTo>
                    <a:pt x="1" y="437"/>
                  </a:lnTo>
                  <a:lnTo>
                    <a:pt x="1" y="541"/>
                  </a:lnTo>
                  <a:lnTo>
                    <a:pt x="1" y="645"/>
                  </a:lnTo>
                  <a:lnTo>
                    <a:pt x="42" y="729"/>
                  </a:lnTo>
                  <a:lnTo>
                    <a:pt x="84" y="832"/>
                  </a:lnTo>
                  <a:lnTo>
                    <a:pt x="146" y="916"/>
                  </a:lnTo>
                  <a:lnTo>
                    <a:pt x="230" y="978"/>
                  </a:lnTo>
                  <a:lnTo>
                    <a:pt x="333" y="1020"/>
                  </a:lnTo>
                  <a:lnTo>
                    <a:pt x="417" y="1040"/>
                  </a:lnTo>
                  <a:lnTo>
                    <a:pt x="521" y="1061"/>
                  </a:lnTo>
                  <a:lnTo>
                    <a:pt x="625" y="1040"/>
                  </a:lnTo>
                  <a:lnTo>
                    <a:pt x="728" y="1020"/>
                  </a:lnTo>
                  <a:lnTo>
                    <a:pt x="812" y="978"/>
                  </a:lnTo>
                  <a:lnTo>
                    <a:pt x="895" y="895"/>
                  </a:lnTo>
                  <a:lnTo>
                    <a:pt x="978" y="770"/>
                  </a:lnTo>
                  <a:lnTo>
                    <a:pt x="1040" y="645"/>
                  </a:lnTo>
                  <a:lnTo>
                    <a:pt x="1040" y="500"/>
                  </a:lnTo>
                  <a:lnTo>
                    <a:pt x="1020" y="354"/>
                  </a:lnTo>
                  <a:lnTo>
                    <a:pt x="957" y="250"/>
                  </a:lnTo>
                  <a:lnTo>
                    <a:pt x="895" y="167"/>
                  </a:lnTo>
                  <a:lnTo>
                    <a:pt x="791" y="84"/>
                  </a:lnTo>
                  <a:lnTo>
                    <a:pt x="687" y="43"/>
                  </a:lnTo>
                  <a:lnTo>
                    <a:pt x="604" y="22"/>
                  </a:lnTo>
                  <a:lnTo>
                    <a:pt x="521"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313;p28"/>
            <p:cNvSpPr/>
            <p:nvPr/>
          </p:nvSpPr>
          <p:spPr>
            <a:xfrm>
              <a:off x="1169400" y="3280150"/>
              <a:ext cx="26025" cy="26550"/>
            </a:xfrm>
            <a:custGeom>
              <a:avLst/>
              <a:gdLst/>
              <a:ahLst/>
              <a:cxnLst/>
              <a:rect l="l" t="t" r="r" b="b"/>
              <a:pathLst>
                <a:path w="1041" h="1062" fill="none" extrusionOk="0">
                  <a:moveTo>
                    <a:pt x="521" y="1"/>
                  </a:moveTo>
                  <a:lnTo>
                    <a:pt x="521" y="1"/>
                  </a:lnTo>
                  <a:lnTo>
                    <a:pt x="417" y="22"/>
                  </a:lnTo>
                  <a:lnTo>
                    <a:pt x="313" y="43"/>
                  </a:lnTo>
                  <a:lnTo>
                    <a:pt x="230" y="105"/>
                  </a:lnTo>
                  <a:lnTo>
                    <a:pt x="146" y="167"/>
                  </a:lnTo>
                  <a:lnTo>
                    <a:pt x="146" y="167"/>
                  </a:lnTo>
                  <a:lnTo>
                    <a:pt x="84" y="250"/>
                  </a:lnTo>
                  <a:lnTo>
                    <a:pt x="22" y="334"/>
                  </a:lnTo>
                  <a:lnTo>
                    <a:pt x="1" y="437"/>
                  </a:lnTo>
                  <a:lnTo>
                    <a:pt x="1" y="541"/>
                  </a:lnTo>
                  <a:lnTo>
                    <a:pt x="1" y="645"/>
                  </a:lnTo>
                  <a:lnTo>
                    <a:pt x="42" y="729"/>
                  </a:lnTo>
                  <a:lnTo>
                    <a:pt x="84" y="832"/>
                  </a:lnTo>
                  <a:lnTo>
                    <a:pt x="146" y="916"/>
                  </a:lnTo>
                  <a:lnTo>
                    <a:pt x="146" y="916"/>
                  </a:lnTo>
                  <a:lnTo>
                    <a:pt x="230" y="978"/>
                  </a:lnTo>
                  <a:lnTo>
                    <a:pt x="333" y="1020"/>
                  </a:lnTo>
                  <a:lnTo>
                    <a:pt x="417" y="1040"/>
                  </a:lnTo>
                  <a:lnTo>
                    <a:pt x="521" y="1061"/>
                  </a:lnTo>
                  <a:lnTo>
                    <a:pt x="521" y="1061"/>
                  </a:lnTo>
                  <a:lnTo>
                    <a:pt x="625" y="1040"/>
                  </a:lnTo>
                  <a:lnTo>
                    <a:pt x="728" y="1020"/>
                  </a:lnTo>
                  <a:lnTo>
                    <a:pt x="812" y="978"/>
                  </a:lnTo>
                  <a:lnTo>
                    <a:pt x="895" y="895"/>
                  </a:lnTo>
                  <a:lnTo>
                    <a:pt x="895" y="895"/>
                  </a:lnTo>
                  <a:lnTo>
                    <a:pt x="895" y="895"/>
                  </a:lnTo>
                  <a:lnTo>
                    <a:pt x="978" y="770"/>
                  </a:lnTo>
                  <a:lnTo>
                    <a:pt x="1040" y="645"/>
                  </a:lnTo>
                  <a:lnTo>
                    <a:pt x="1040" y="500"/>
                  </a:lnTo>
                  <a:lnTo>
                    <a:pt x="1020" y="354"/>
                  </a:lnTo>
                  <a:lnTo>
                    <a:pt x="1020" y="354"/>
                  </a:lnTo>
                  <a:lnTo>
                    <a:pt x="957" y="250"/>
                  </a:lnTo>
                  <a:lnTo>
                    <a:pt x="895" y="167"/>
                  </a:lnTo>
                  <a:lnTo>
                    <a:pt x="895" y="167"/>
                  </a:lnTo>
                  <a:lnTo>
                    <a:pt x="895" y="167"/>
                  </a:lnTo>
                  <a:lnTo>
                    <a:pt x="791" y="84"/>
                  </a:lnTo>
                  <a:lnTo>
                    <a:pt x="687" y="43"/>
                  </a:lnTo>
                  <a:lnTo>
                    <a:pt x="687" y="43"/>
                  </a:lnTo>
                  <a:lnTo>
                    <a:pt x="604" y="22"/>
                  </a:lnTo>
                  <a:lnTo>
                    <a:pt x="52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314;p28"/>
            <p:cNvSpPr/>
            <p:nvPr/>
          </p:nvSpPr>
          <p:spPr>
            <a:xfrm>
              <a:off x="2581475" y="3130475"/>
              <a:ext cx="26000" cy="26025"/>
            </a:xfrm>
            <a:custGeom>
              <a:avLst/>
              <a:gdLst/>
              <a:ahLst/>
              <a:cxnLst/>
              <a:rect l="l" t="t" r="r" b="b"/>
              <a:pathLst>
                <a:path w="1040" h="1041" extrusionOk="0">
                  <a:moveTo>
                    <a:pt x="437" y="1"/>
                  </a:moveTo>
                  <a:lnTo>
                    <a:pt x="354" y="22"/>
                  </a:lnTo>
                  <a:lnTo>
                    <a:pt x="250" y="84"/>
                  </a:lnTo>
                  <a:lnTo>
                    <a:pt x="167" y="146"/>
                  </a:lnTo>
                  <a:lnTo>
                    <a:pt x="84" y="250"/>
                  </a:lnTo>
                  <a:lnTo>
                    <a:pt x="42" y="354"/>
                  </a:lnTo>
                  <a:lnTo>
                    <a:pt x="1" y="500"/>
                  </a:lnTo>
                  <a:lnTo>
                    <a:pt x="21" y="624"/>
                  </a:lnTo>
                  <a:lnTo>
                    <a:pt x="84" y="770"/>
                  </a:lnTo>
                  <a:lnTo>
                    <a:pt x="167" y="874"/>
                  </a:lnTo>
                  <a:lnTo>
                    <a:pt x="250" y="957"/>
                  </a:lnTo>
                  <a:lnTo>
                    <a:pt x="333" y="999"/>
                  </a:lnTo>
                  <a:lnTo>
                    <a:pt x="416" y="1019"/>
                  </a:lnTo>
                  <a:lnTo>
                    <a:pt x="520" y="1040"/>
                  </a:lnTo>
                  <a:lnTo>
                    <a:pt x="624" y="1019"/>
                  </a:lnTo>
                  <a:lnTo>
                    <a:pt x="728" y="999"/>
                  </a:lnTo>
                  <a:lnTo>
                    <a:pt x="811" y="936"/>
                  </a:lnTo>
                  <a:lnTo>
                    <a:pt x="894" y="874"/>
                  </a:lnTo>
                  <a:lnTo>
                    <a:pt x="957" y="791"/>
                  </a:lnTo>
                  <a:lnTo>
                    <a:pt x="998" y="708"/>
                  </a:lnTo>
                  <a:lnTo>
                    <a:pt x="1040" y="604"/>
                  </a:lnTo>
                  <a:lnTo>
                    <a:pt x="1040" y="500"/>
                  </a:lnTo>
                  <a:lnTo>
                    <a:pt x="1019" y="417"/>
                  </a:lnTo>
                  <a:lnTo>
                    <a:pt x="998" y="313"/>
                  </a:lnTo>
                  <a:lnTo>
                    <a:pt x="957" y="229"/>
                  </a:lnTo>
                  <a:lnTo>
                    <a:pt x="874" y="146"/>
                  </a:lnTo>
                  <a:lnTo>
                    <a:pt x="811" y="84"/>
                  </a:lnTo>
                  <a:lnTo>
                    <a:pt x="707" y="42"/>
                  </a:lnTo>
                  <a:lnTo>
                    <a:pt x="624"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315;p28"/>
            <p:cNvSpPr/>
            <p:nvPr/>
          </p:nvSpPr>
          <p:spPr>
            <a:xfrm>
              <a:off x="2581475" y="3130475"/>
              <a:ext cx="26000" cy="26025"/>
            </a:xfrm>
            <a:custGeom>
              <a:avLst/>
              <a:gdLst/>
              <a:ahLst/>
              <a:cxnLst/>
              <a:rect l="l" t="t" r="r" b="b"/>
              <a:pathLst>
                <a:path w="1040" h="1041" fill="none" extrusionOk="0">
                  <a:moveTo>
                    <a:pt x="520" y="1"/>
                  </a:moveTo>
                  <a:lnTo>
                    <a:pt x="520" y="1"/>
                  </a:lnTo>
                  <a:lnTo>
                    <a:pt x="437" y="1"/>
                  </a:lnTo>
                  <a:lnTo>
                    <a:pt x="354" y="22"/>
                  </a:lnTo>
                  <a:lnTo>
                    <a:pt x="354" y="22"/>
                  </a:lnTo>
                  <a:lnTo>
                    <a:pt x="250" y="84"/>
                  </a:lnTo>
                  <a:lnTo>
                    <a:pt x="167" y="146"/>
                  </a:lnTo>
                  <a:lnTo>
                    <a:pt x="167" y="146"/>
                  </a:lnTo>
                  <a:lnTo>
                    <a:pt x="84" y="250"/>
                  </a:lnTo>
                  <a:lnTo>
                    <a:pt x="42" y="354"/>
                  </a:lnTo>
                  <a:lnTo>
                    <a:pt x="42" y="354"/>
                  </a:lnTo>
                  <a:lnTo>
                    <a:pt x="1" y="500"/>
                  </a:lnTo>
                  <a:lnTo>
                    <a:pt x="21" y="624"/>
                  </a:lnTo>
                  <a:lnTo>
                    <a:pt x="84" y="770"/>
                  </a:lnTo>
                  <a:lnTo>
                    <a:pt x="167" y="874"/>
                  </a:lnTo>
                  <a:lnTo>
                    <a:pt x="167" y="874"/>
                  </a:lnTo>
                  <a:lnTo>
                    <a:pt x="250" y="957"/>
                  </a:lnTo>
                  <a:lnTo>
                    <a:pt x="333" y="999"/>
                  </a:lnTo>
                  <a:lnTo>
                    <a:pt x="416" y="1019"/>
                  </a:lnTo>
                  <a:lnTo>
                    <a:pt x="520" y="1040"/>
                  </a:lnTo>
                  <a:lnTo>
                    <a:pt x="520" y="1040"/>
                  </a:lnTo>
                  <a:lnTo>
                    <a:pt x="624" y="1019"/>
                  </a:lnTo>
                  <a:lnTo>
                    <a:pt x="728" y="999"/>
                  </a:lnTo>
                  <a:lnTo>
                    <a:pt x="811" y="936"/>
                  </a:lnTo>
                  <a:lnTo>
                    <a:pt x="894" y="874"/>
                  </a:lnTo>
                  <a:lnTo>
                    <a:pt x="894" y="874"/>
                  </a:lnTo>
                  <a:lnTo>
                    <a:pt x="957" y="791"/>
                  </a:lnTo>
                  <a:lnTo>
                    <a:pt x="998" y="708"/>
                  </a:lnTo>
                  <a:lnTo>
                    <a:pt x="1040" y="604"/>
                  </a:lnTo>
                  <a:lnTo>
                    <a:pt x="1040" y="500"/>
                  </a:lnTo>
                  <a:lnTo>
                    <a:pt x="1019" y="417"/>
                  </a:lnTo>
                  <a:lnTo>
                    <a:pt x="998" y="313"/>
                  </a:lnTo>
                  <a:lnTo>
                    <a:pt x="957" y="229"/>
                  </a:lnTo>
                  <a:lnTo>
                    <a:pt x="874" y="146"/>
                  </a:lnTo>
                  <a:lnTo>
                    <a:pt x="874" y="146"/>
                  </a:lnTo>
                  <a:lnTo>
                    <a:pt x="811" y="84"/>
                  </a:lnTo>
                  <a:lnTo>
                    <a:pt x="707" y="42"/>
                  </a:lnTo>
                  <a:lnTo>
                    <a:pt x="624" y="1"/>
                  </a:lnTo>
                  <a:lnTo>
                    <a:pt x="52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316;p28"/>
            <p:cNvSpPr/>
            <p:nvPr/>
          </p:nvSpPr>
          <p:spPr>
            <a:xfrm>
              <a:off x="1102875" y="2025050"/>
              <a:ext cx="159600" cy="154900"/>
            </a:xfrm>
            <a:custGeom>
              <a:avLst/>
              <a:gdLst/>
              <a:ahLst/>
              <a:cxnLst/>
              <a:rect l="l" t="t" r="r" b="b"/>
              <a:pathLst>
                <a:path w="6384" h="6196" extrusionOk="0">
                  <a:moveTo>
                    <a:pt x="1" y="0"/>
                  </a:moveTo>
                  <a:lnTo>
                    <a:pt x="188" y="6195"/>
                  </a:lnTo>
                  <a:lnTo>
                    <a:pt x="6383" y="6195"/>
                  </a:lnTo>
                  <a:lnTo>
                    <a:pt x="6217"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317;p28"/>
            <p:cNvSpPr/>
            <p:nvPr/>
          </p:nvSpPr>
          <p:spPr>
            <a:xfrm>
              <a:off x="1352350" y="2074425"/>
              <a:ext cx="708925" cy="56150"/>
            </a:xfrm>
            <a:custGeom>
              <a:avLst/>
              <a:gdLst/>
              <a:ahLst/>
              <a:cxnLst/>
              <a:rect l="l" t="t" r="r" b="b"/>
              <a:pathLst>
                <a:path w="28357" h="2246" extrusionOk="0">
                  <a:moveTo>
                    <a:pt x="0" y="0"/>
                  </a:moveTo>
                  <a:lnTo>
                    <a:pt x="63" y="2245"/>
                  </a:lnTo>
                  <a:lnTo>
                    <a:pt x="28356" y="2245"/>
                  </a:lnTo>
                  <a:lnTo>
                    <a:pt x="2829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318;p28"/>
            <p:cNvSpPr/>
            <p:nvPr/>
          </p:nvSpPr>
          <p:spPr>
            <a:xfrm>
              <a:off x="2148025" y="2074425"/>
              <a:ext cx="395525" cy="56150"/>
            </a:xfrm>
            <a:custGeom>
              <a:avLst/>
              <a:gdLst/>
              <a:ahLst/>
              <a:cxnLst/>
              <a:rect l="l" t="t" r="r" b="b"/>
              <a:pathLst>
                <a:path w="15821" h="2246" extrusionOk="0">
                  <a:moveTo>
                    <a:pt x="1" y="0"/>
                  </a:moveTo>
                  <a:lnTo>
                    <a:pt x="63" y="2245"/>
                  </a:lnTo>
                  <a:lnTo>
                    <a:pt x="15821" y="2245"/>
                  </a:lnTo>
                  <a:lnTo>
                    <a:pt x="15759"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319;p28"/>
            <p:cNvSpPr/>
            <p:nvPr/>
          </p:nvSpPr>
          <p:spPr>
            <a:xfrm>
              <a:off x="1359100" y="2319200"/>
              <a:ext cx="409050" cy="56150"/>
            </a:xfrm>
            <a:custGeom>
              <a:avLst/>
              <a:gdLst/>
              <a:ahLst/>
              <a:cxnLst/>
              <a:rect l="l" t="t" r="r" b="b"/>
              <a:pathLst>
                <a:path w="16362" h="2246" extrusionOk="0">
                  <a:moveTo>
                    <a:pt x="1" y="1"/>
                  </a:moveTo>
                  <a:lnTo>
                    <a:pt x="63" y="2246"/>
                  </a:lnTo>
                  <a:lnTo>
                    <a:pt x="16361" y="2246"/>
                  </a:lnTo>
                  <a:lnTo>
                    <a:pt x="16278"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320;p28"/>
            <p:cNvSpPr/>
            <p:nvPr/>
          </p:nvSpPr>
          <p:spPr>
            <a:xfrm>
              <a:off x="1854925" y="2319200"/>
              <a:ext cx="514025" cy="56150"/>
            </a:xfrm>
            <a:custGeom>
              <a:avLst/>
              <a:gdLst/>
              <a:ahLst/>
              <a:cxnLst/>
              <a:rect l="l" t="t" r="r" b="b"/>
              <a:pathLst>
                <a:path w="20561" h="2246" extrusionOk="0">
                  <a:moveTo>
                    <a:pt x="0" y="1"/>
                  </a:moveTo>
                  <a:lnTo>
                    <a:pt x="62" y="2246"/>
                  </a:lnTo>
                  <a:lnTo>
                    <a:pt x="20560" y="2246"/>
                  </a:lnTo>
                  <a:lnTo>
                    <a:pt x="20498"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321;p28"/>
            <p:cNvSpPr/>
            <p:nvPr/>
          </p:nvSpPr>
          <p:spPr>
            <a:xfrm>
              <a:off x="1110150" y="2269825"/>
              <a:ext cx="159600" cy="154900"/>
            </a:xfrm>
            <a:custGeom>
              <a:avLst/>
              <a:gdLst/>
              <a:ahLst/>
              <a:cxnLst/>
              <a:rect l="l" t="t" r="r" b="b"/>
              <a:pathLst>
                <a:path w="6384" h="6196" extrusionOk="0">
                  <a:moveTo>
                    <a:pt x="1" y="1"/>
                  </a:moveTo>
                  <a:lnTo>
                    <a:pt x="167" y="6196"/>
                  </a:lnTo>
                  <a:lnTo>
                    <a:pt x="6383" y="6196"/>
                  </a:lnTo>
                  <a:lnTo>
                    <a:pt x="6196"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322;p28"/>
            <p:cNvSpPr/>
            <p:nvPr/>
          </p:nvSpPr>
          <p:spPr>
            <a:xfrm>
              <a:off x="1110150" y="2269825"/>
              <a:ext cx="159600" cy="154900"/>
            </a:xfrm>
            <a:custGeom>
              <a:avLst/>
              <a:gdLst/>
              <a:ahLst/>
              <a:cxnLst/>
              <a:rect l="l" t="t" r="r" b="b"/>
              <a:pathLst>
                <a:path w="6384" h="6196" fill="none" extrusionOk="0">
                  <a:moveTo>
                    <a:pt x="6196" y="1"/>
                  </a:moveTo>
                  <a:lnTo>
                    <a:pt x="1" y="1"/>
                  </a:lnTo>
                  <a:lnTo>
                    <a:pt x="167" y="6196"/>
                  </a:lnTo>
                  <a:lnTo>
                    <a:pt x="6383" y="6196"/>
                  </a:lnTo>
                  <a:lnTo>
                    <a:pt x="619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920914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505096" y="126637"/>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INVERSIÓN REGIONAL</a:t>
            </a:r>
            <a:endParaRPr lang="es-MX" sz="3800" b="0" dirty="0">
              <a:solidFill>
                <a:schemeClr val="bg2"/>
              </a:solidFill>
              <a:latin typeface="Bahnschrift Condensed" panose="020B0502040204020203" pitchFamily="34" charset="0"/>
            </a:endParaRPr>
          </a:p>
        </p:txBody>
      </p:sp>
      <p:sp>
        <p:nvSpPr>
          <p:cNvPr id="8" name="Datos 7"/>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39783" y="660984"/>
            <a:ext cx="379258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DISTRIBUCIÓN SEGÚN INGRESOS</a:t>
            </a:r>
            <a:endParaRPr lang="es-MX" sz="2400" b="0" dirty="0">
              <a:solidFill>
                <a:schemeClr val="bg2"/>
              </a:solidFill>
              <a:latin typeface="Bahnschrift Condensed" panose="020B0502040204020203" pitchFamily="34" charset="0"/>
            </a:endParaRPr>
          </a:p>
        </p:txBody>
      </p:sp>
      <p:sp>
        <p:nvSpPr>
          <p:cNvPr id="10" name="Rectángulo 9"/>
          <p:cNvSpPr/>
          <p:nvPr/>
        </p:nvSpPr>
        <p:spPr>
          <a:xfrm>
            <a:off x="949234" y="1161606"/>
            <a:ext cx="8132936" cy="461665"/>
          </a:xfrm>
          <a:prstGeom prst="rect">
            <a:avLst/>
          </a:prstGeom>
        </p:spPr>
        <p:txBody>
          <a:bodyPr wrap="square">
            <a:spAutoFit/>
          </a:bodyPr>
          <a:lstStyle/>
          <a:p>
            <a:pPr algn="just"/>
            <a:r>
              <a:rPr lang="es-CL" sz="1200" dirty="0">
                <a:solidFill>
                  <a:schemeClr val="bg2"/>
                </a:solidFill>
                <a:latin typeface="Bahnschrift" panose="020B0502040204020203" pitchFamily="34" charset="0"/>
                <a:ea typeface="Calibri" panose="020F0502020204030204" pitchFamily="34" charset="0"/>
                <a:cs typeface="Times New Roman" panose="02020603050405020304" pitchFamily="18" charset="0"/>
              </a:rPr>
              <a:t>Se refiere a la clasificación del origen o fuente de los recursos que le corresponden a la región, los cuales a veces poseen restricciones para su uso.</a:t>
            </a:r>
            <a:endParaRPr lang="es-CL" sz="1200" dirty="0">
              <a:solidFill>
                <a:schemeClr val="bg2"/>
              </a:solidFill>
              <a:latin typeface="Bahnschrift" panose="020B0502040204020203" pitchFamily="34" charset="0"/>
            </a:endParaRPr>
          </a:p>
        </p:txBody>
      </p:sp>
      <p:pic>
        <p:nvPicPr>
          <p:cNvPr id="2" name="Imagen 1"/>
          <p:cNvPicPr>
            <a:picLocks noChangeAspect="1"/>
          </p:cNvPicPr>
          <p:nvPr/>
        </p:nvPicPr>
        <p:blipFill>
          <a:blip r:embed="rId2"/>
          <a:stretch>
            <a:fillRect/>
          </a:stretch>
        </p:blipFill>
        <p:spPr>
          <a:xfrm>
            <a:off x="78377" y="2042891"/>
            <a:ext cx="9003793" cy="3100609"/>
          </a:xfrm>
          <a:prstGeom prst="rect">
            <a:avLst/>
          </a:prstGeom>
        </p:spPr>
      </p:pic>
      <p:sp>
        <p:nvSpPr>
          <p:cNvPr id="11" name="CuadroTexto 10"/>
          <p:cNvSpPr txBox="1"/>
          <p:nvPr/>
        </p:nvSpPr>
        <p:spPr>
          <a:xfrm>
            <a:off x="3052627" y="1420192"/>
            <a:ext cx="2864577" cy="584775"/>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3200" dirty="0">
                <a:solidFill>
                  <a:schemeClr val="bg2"/>
                </a:solidFill>
              </a:rPr>
              <a:t>M$ 62.132.589 </a:t>
            </a:r>
          </a:p>
        </p:txBody>
      </p:sp>
    </p:spTree>
    <p:extLst>
      <p:ext uri="{BB962C8B-B14F-4D97-AF65-F5344CB8AC3E}">
        <p14:creationId xmlns:p14="http://schemas.microsoft.com/office/powerpoint/2010/main" val="2264712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12339" t="4890" r="26333" b="3372"/>
          <a:stretch/>
        </p:blipFill>
        <p:spPr>
          <a:xfrm>
            <a:off x="6339839" y="2626722"/>
            <a:ext cx="2804161" cy="2516778"/>
          </a:xfrm>
          <a:prstGeom prst="rect">
            <a:avLst/>
          </a:prstGeom>
        </p:spPr>
      </p:pic>
      <p:sp>
        <p:nvSpPr>
          <p:cNvPr id="5" name="Datos 4"/>
          <p:cNvSpPr/>
          <p:nvPr/>
        </p:nvSpPr>
        <p:spPr>
          <a:xfrm>
            <a:off x="-330925" y="355251"/>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496388" y="177088"/>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INVERSIÓN REGIONAL</a:t>
            </a:r>
            <a:endParaRPr lang="es-MX" sz="3800" b="0" dirty="0">
              <a:solidFill>
                <a:schemeClr val="bg2"/>
              </a:solidFill>
              <a:latin typeface="Bahnschrift Condensed" panose="020B0502040204020203" pitchFamily="34" charset="0"/>
            </a:endParaRPr>
          </a:p>
        </p:txBody>
      </p:sp>
      <p:sp>
        <p:nvSpPr>
          <p:cNvPr id="8" name="Datos 7"/>
          <p:cNvSpPr/>
          <p:nvPr/>
        </p:nvSpPr>
        <p:spPr>
          <a:xfrm>
            <a:off x="-383176" y="890465"/>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234633" y="705589"/>
            <a:ext cx="5494839"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DISTRIBUCIÓN POR MARCOS PRESUPUESTARIOS</a:t>
            </a:r>
            <a:endParaRPr lang="es-MX" sz="2400" b="0" dirty="0">
              <a:solidFill>
                <a:schemeClr val="bg2"/>
              </a:solidFill>
              <a:latin typeface="Bahnschrift Condensed" panose="020B0502040204020203" pitchFamily="34" charset="0"/>
            </a:endParaRPr>
          </a:p>
        </p:txBody>
      </p:sp>
      <p:sp>
        <p:nvSpPr>
          <p:cNvPr id="11" name="Rectángulo 10"/>
          <p:cNvSpPr/>
          <p:nvPr/>
        </p:nvSpPr>
        <p:spPr>
          <a:xfrm>
            <a:off x="905693" y="1218974"/>
            <a:ext cx="7963390" cy="523220"/>
          </a:xfrm>
          <a:prstGeom prst="rect">
            <a:avLst/>
          </a:prstGeom>
        </p:spPr>
        <p:txBody>
          <a:bodyPr wrap="square">
            <a:spAutoFit/>
          </a:bodyPr>
          <a:lstStyle/>
          <a:p>
            <a:pPr algn="just"/>
            <a:r>
              <a:rPr lang="es-CL" dirty="0">
                <a:solidFill>
                  <a:schemeClr val="bg2"/>
                </a:solidFill>
                <a:latin typeface="Bahnschrift" panose="020B0502040204020203" pitchFamily="34" charset="0"/>
                <a:ea typeface="Calibri" panose="020F0502020204030204" pitchFamily="34" charset="0"/>
                <a:cs typeface="Times New Roman" panose="02020603050405020304" pitchFamily="18" charset="0"/>
              </a:rPr>
              <a:t>Corresponde a la clasificación de programas y proyectos a financiar, aprobado por el Consejo Regional, y que obedece a un abordaje estratégico y territorial de la inversión.</a:t>
            </a:r>
          </a:p>
        </p:txBody>
      </p:sp>
      <p:pic>
        <p:nvPicPr>
          <p:cNvPr id="2" name="Imagen 1"/>
          <p:cNvPicPr>
            <a:picLocks noChangeAspect="1"/>
          </p:cNvPicPr>
          <p:nvPr/>
        </p:nvPicPr>
        <p:blipFill>
          <a:blip r:embed="rId3"/>
          <a:stretch>
            <a:fillRect/>
          </a:stretch>
        </p:blipFill>
        <p:spPr>
          <a:xfrm>
            <a:off x="0" y="1934767"/>
            <a:ext cx="6883091" cy="2438072"/>
          </a:xfrm>
          <a:prstGeom prst="rect">
            <a:avLst/>
          </a:prstGeom>
        </p:spPr>
      </p:pic>
    </p:spTree>
    <p:extLst>
      <p:ext uri="{BB962C8B-B14F-4D97-AF65-F5344CB8AC3E}">
        <p14:creationId xmlns:p14="http://schemas.microsoft.com/office/powerpoint/2010/main" val="2965909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30925" y="355251"/>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496388" y="177088"/>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INVERSIÓN REGIONAL</a:t>
            </a:r>
            <a:endParaRPr lang="es-MX" sz="3800" b="0" dirty="0">
              <a:solidFill>
                <a:schemeClr val="bg2"/>
              </a:solidFill>
              <a:latin typeface="Bahnschrift Condensed" panose="020B0502040204020203" pitchFamily="34" charset="0"/>
            </a:endParaRPr>
          </a:p>
        </p:txBody>
      </p:sp>
      <p:sp>
        <p:nvSpPr>
          <p:cNvPr id="8" name="Datos 7"/>
          <p:cNvSpPr/>
          <p:nvPr/>
        </p:nvSpPr>
        <p:spPr>
          <a:xfrm>
            <a:off x="-383176" y="890465"/>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31074" y="711435"/>
            <a:ext cx="5494839"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DISTRIBUCIÓN SEGÚN SUBTÍTULO PRESUPUESTARIO</a:t>
            </a:r>
            <a:endParaRPr lang="es-MX" sz="2400" b="0" dirty="0">
              <a:solidFill>
                <a:schemeClr val="bg2"/>
              </a:solidFill>
              <a:latin typeface="Bahnschrift Condensed" panose="020B0502040204020203" pitchFamily="34" charset="0"/>
            </a:endParaRPr>
          </a:p>
        </p:txBody>
      </p:sp>
      <p:sp>
        <p:nvSpPr>
          <p:cNvPr id="10" name="Rectángulo 9"/>
          <p:cNvSpPr/>
          <p:nvPr/>
        </p:nvSpPr>
        <p:spPr>
          <a:xfrm>
            <a:off x="940526" y="1280220"/>
            <a:ext cx="8132936" cy="523220"/>
          </a:xfrm>
          <a:prstGeom prst="rect">
            <a:avLst/>
          </a:prstGeom>
        </p:spPr>
        <p:txBody>
          <a:bodyPr wrap="square">
            <a:spAutoFit/>
          </a:bodyPr>
          <a:lstStyle/>
          <a:p>
            <a:pPr algn="just"/>
            <a:r>
              <a:rPr lang="es-CL" dirty="0">
                <a:solidFill>
                  <a:schemeClr val="bg2"/>
                </a:solidFill>
                <a:latin typeface="Bahnschrift" panose="020B0502040204020203" pitchFamily="34" charset="0"/>
                <a:ea typeface="Calibri" panose="020F0502020204030204" pitchFamily="34" charset="0"/>
                <a:cs typeface="Times New Roman" panose="02020603050405020304" pitchFamily="18" charset="0"/>
              </a:rPr>
              <a:t>Se refiere al orden o agrupación de operaciones presupuestarias de naturaleza homogénea, según clasificación presupuestaria determinada en el Decreto N° 854/2004, del Ministerio de Hacienda.</a:t>
            </a:r>
            <a:endParaRPr lang="es-CL" dirty="0">
              <a:solidFill>
                <a:schemeClr val="bg2"/>
              </a:solidFill>
              <a:latin typeface="Bahnschrift" panose="020B0502040204020203" pitchFamily="34" charset="0"/>
            </a:endParaRPr>
          </a:p>
        </p:txBody>
      </p:sp>
      <p:pic>
        <p:nvPicPr>
          <p:cNvPr id="7" name="Imagen 6"/>
          <p:cNvPicPr>
            <a:picLocks noChangeAspect="1"/>
          </p:cNvPicPr>
          <p:nvPr/>
        </p:nvPicPr>
        <p:blipFill>
          <a:blip r:embed="rId2"/>
          <a:stretch>
            <a:fillRect/>
          </a:stretch>
        </p:blipFill>
        <p:spPr>
          <a:xfrm>
            <a:off x="234633" y="1946459"/>
            <a:ext cx="5773332" cy="2812800"/>
          </a:xfrm>
          <a:prstGeom prst="rect">
            <a:avLst/>
          </a:prstGeom>
        </p:spPr>
      </p:pic>
      <p:pic>
        <p:nvPicPr>
          <p:cNvPr id="13" name="Imagen 12"/>
          <p:cNvPicPr>
            <a:picLocks noChangeAspect="1"/>
          </p:cNvPicPr>
          <p:nvPr/>
        </p:nvPicPr>
        <p:blipFill>
          <a:blip r:embed="rId3"/>
          <a:stretch>
            <a:fillRect/>
          </a:stretch>
        </p:blipFill>
        <p:spPr>
          <a:xfrm>
            <a:off x="6081309" y="1957830"/>
            <a:ext cx="1875600" cy="2812800"/>
          </a:xfrm>
          <a:prstGeom prst="rect">
            <a:avLst/>
          </a:prstGeom>
        </p:spPr>
      </p:pic>
      <p:sp>
        <p:nvSpPr>
          <p:cNvPr id="14" name="Google Shape;57;p15"/>
          <p:cNvSpPr txBox="1">
            <a:spLocks/>
          </p:cNvSpPr>
          <p:nvPr/>
        </p:nvSpPr>
        <p:spPr>
          <a:xfrm>
            <a:off x="8103597" y="3293523"/>
            <a:ext cx="878696" cy="40218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accent6">
                    <a:lumMod val="75000"/>
                  </a:schemeClr>
                </a:solidFill>
                <a:latin typeface="Bahnschrift Condensed" panose="020B0502040204020203" pitchFamily="34" charset="0"/>
              </a:rPr>
              <a:t>DESAFÍO</a:t>
            </a:r>
            <a:endParaRPr lang="es-MX" sz="1800" b="0" dirty="0">
              <a:solidFill>
                <a:schemeClr val="accent6">
                  <a:lumMod val="75000"/>
                </a:schemeClr>
              </a:solidFill>
              <a:latin typeface="Bahnschrift Condensed" panose="020B0502040204020203" pitchFamily="34" charset="0"/>
            </a:endParaRPr>
          </a:p>
        </p:txBody>
      </p:sp>
      <p:sp>
        <p:nvSpPr>
          <p:cNvPr id="16" name="Rectángulo 15"/>
          <p:cNvSpPr/>
          <p:nvPr/>
        </p:nvSpPr>
        <p:spPr>
          <a:xfrm>
            <a:off x="4707254" y="2991999"/>
            <a:ext cx="3400426" cy="1005236"/>
          </a:xfrm>
          <a:prstGeom prst="rect">
            <a:avLst/>
          </a:prstGeom>
          <a:no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093874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8" name="Datos 7"/>
          <p:cNvSpPr/>
          <p:nvPr/>
        </p:nvSpPr>
        <p:spPr>
          <a:xfrm>
            <a:off x="-330925" y="355251"/>
            <a:ext cx="1349828" cy="414020"/>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177088"/>
            <a:ext cx="716715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AVANCE PRESUPUESTARIO A MARZO 2023</a:t>
            </a:r>
            <a:endParaRPr lang="es-MX" sz="3800" b="0" dirty="0">
              <a:solidFill>
                <a:schemeClr val="bg2"/>
              </a:solidFill>
              <a:latin typeface="Bahnschrift Condensed" panose="020B0502040204020203" pitchFamily="34" charset="0"/>
            </a:endParaRPr>
          </a:p>
        </p:txBody>
      </p:sp>
      <p:sp>
        <p:nvSpPr>
          <p:cNvPr id="10" name="Datos 9"/>
          <p:cNvSpPr/>
          <p:nvPr/>
        </p:nvSpPr>
        <p:spPr>
          <a:xfrm>
            <a:off x="-426720" y="890465"/>
            <a:ext cx="1119053" cy="357868"/>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34632" y="705589"/>
            <a:ext cx="6044247"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Y PROGRAMACIÓN DE CARTERAS PROVINCIALES</a:t>
            </a:r>
            <a:endParaRPr lang="es-MX" sz="2400" b="0" dirty="0">
              <a:solidFill>
                <a:schemeClr val="bg2"/>
              </a:solidFill>
              <a:latin typeface="Bahnschrift Condensed" panose="020B0502040204020203" pitchFamily="34" charset="0"/>
            </a:endParaRPr>
          </a:p>
        </p:txBody>
      </p:sp>
      <p:sp>
        <p:nvSpPr>
          <p:cNvPr id="6" name="Flecha derecha 5"/>
          <p:cNvSpPr/>
          <p:nvPr/>
        </p:nvSpPr>
        <p:spPr>
          <a:xfrm rot="10800000">
            <a:off x="8247018" y="2266465"/>
            <a:ext cx="522514" cy="458061"/>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 name="Imagen 6"/>
          <p:cNvPicPr>
            <a:picLocks noChangeAspect="1"/>
          </p:cNvPicPr>
          <p:nvPr/>
        </p:nvPicPr>
        <p:blipFill>
          <a:blip r:embed="rId2"/>
          <a:stretch>
            <a:fillRect/>
          </a:stretch>
        </p:blipFill>
        <p:spPr>
          <a:xfrm>
            <a:off x="418613" y="1617179"/>
            <a:ext cx="7697776" cy="1787300"/>
          </a:xfrm>
          <a:prstGeom prst="rect">
            <a:avLst/>
          </a:prstGeom>
        </p:spPr>
      </p:pic>
      <p:sp>
        <p:nvSpPr>
          <p:cNvPr id="33" name="Rectángulo 32"/>
          <p:cNvSpPr/>
          <p:nvPr/>
        </p:nvSpPr>
        <p:spPr>
          <a:xfrm>
            <a:off x="2211477" y="3431940"/>
            <a:ext cx="6828020" cy="1600438"/>
          </a:xfrm>
          <a:prstGeom prst="rect">
            <a:avLst/>
          </a:prstGeom>
        </p:spPr>
        <p:txBody>
          <a:bodyPr wrap="square">
            <a:spAutoFit/>
          </a:bodyPr>
          <a:lstStyle/>
          <a:p>
            <a:pPr marL="285750" indent="-285750" algn="just">
              <a:buFont typeface="Arial" panose="020B0604020202020204" pitchFamily="34" charset="0"/>
              <a:buChar char="•"/>
            </a:pPr>
            <a:r>
              <a:rPr lang="es-CL" dirty="0">
                <a:solidFill>
                  <a:schemeClr val="bg2"/>
                </a:solidFill>
                <a:latin typeface="Bahnschrift" panose="020B0502040204020203" pitchFamily="34" charset="0"/>
                <a:ea typeface="Calibri" panose="020F0502020204030204" pitchFamily="34" charset="0"/>
                <a:cs typeface="Times New Roman" panose="02020603050405020304" pitchFamily="18" charset="0"/>
              </a:rPr>
              <a:t>En relación al avance presupuestario del primer trimestre de los años anteriores, el año 2023 ha experimentado un alza importante. Sin embargo, las cifras no son tan comparables, toda vez que durante este año 2023 existe mayor flexibilidad presupuestaria para la contabilización del devengo.</a:t>
            </a:r>
          </a:p>
          <a:p>
            <a:pPr marL="285750" indent="-285750" algn="just">
              <a:buFont typeface="Arial" panose="020B0604020202020204" pitchFamily="34" charset="0"/>
              <a:buChar char="•"/>
            </a:pPr>
            <a:r>
              <a:rPr lang="es-CL" dirty="0">
                <a:solidFill>
                  <a:schemeClr val="bg2"/>
                </a:solidFill>
                <a:latin typeface="Bahnschrift" panose="020B0502040204020203" pitchFamily="34" charset="0"/>
                <a:cs typeface="Times New Roman" panose="02020603050405020304" pitchFamily="18" charset="0"/>
              </a:rPr>
              <a:t>Existen MM$3.600 transferidos recientemente, contabilizados como devengo</a:t>
            </a:r>
          </a:p>
          <a:p>
            <a:pPr marL="285750" indent="-285750" algn="just">
              <a:buFont typeface="Arial" panose="020B0604020202020204" pitchFamily="34" charset="0"/>
              <a:buChar char="•"/>
            </a:pPr>
            <a:r>
              <a:rPr lang="es-CL" dirty="0">
                <a:solidFill>
                  <a:schemeClr val="bg2"/>
                </a:solidFill>
                <a:latin typeface="Bahnschrift" panose="020B0502040204020203" pitchFamily="34" charset="0"/>
                <a:cs typeface="Times New Roman" panose="02020603050405020304" pitchFamily="18" charset="0"/>
              </a:rPr>
              <a:t>En este aumento se refleja significativamente el aumento en los costos de operación de las gobernanzas.</a:t>
            </a:r>
            <a:endParaRPr lang="es-CL" dirty="0">
              <a:solidFill>
                <a:schemeClr val="bg2"/>
              </a:solidFill>
              <a:latin typeface="Bahnschrift" panose="020B0502040204020203" pitchFamily="34" charset="0"/>
            </a:endParaRPr>
          </a:p>
        </p:txBody>
      </p:sp>
      <p:sp>
        <p:nvSpPr>
          <p:cNvPr id="34" name="CuadroTexto 33"/>
          <p:cNvSpPr txBox="1"/>
          <p:nvPr/>
        </p:nvSpPr>
        <p:spPr>
          <a:xfrm>
            <a:off x="234632" y="3729782"/>
            <a:ext cx="1976845" cy="1077218"/>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pPr algn="ctr"/>
            <a:r>
              <a:rPr lang="es-CL" sz="3200" dirty="0">
                <a:solidFill>
                  <a:schemeClr val="bg1"/>
                </a:solidFill>
              </a:rPr>
              <a:t>2021 = 10,9%</a:t>
            </a:r>
          </a:p>
          <a:p>
            <a:pPr algn="ctr"/>
            <a:r>
              <a:rPr lang="es-CL" sz="3200" dirty="0">
                <a:solidFill>
                  <a:schemeClr val="bg1"/>
                </a:solidFill>
              </a:rPr>
              <a:t>2022 = 13,9%</a:t>
            </a:r>
          </a:p>
        </p:txBody>
      </p:sp>
    </p:spTree>
    <p:extLst>
      <p:ext uri="{BB962C8B-B14F-4D97-AF65-F5344CB8AC3E}">
        <p14:creationId xmlns:p14="http://schemas.microsoft.com/office/powerpoint/2010/main" val="3225785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8" name="Datos 7"/>
          <p:cNvSpPr/>
          <p:nvPr/>
        </p:nvSpPr>
        <p:spPr>
          <a:xfrm>
            <a:off x="-330925" y="355251"/>
            <a:ext cx="1349828" cy="414020"/>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177088"/>
            <a:ext cx="716715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AVANCE PRESUPUESTARIO A MARZO 2023</a:t>
            </a:r>
            <a:endParaRPr lang="es-MX" sz="3800" b="0" dirty="0">
              <a:solidFill>
                <a:schemeClr val="bg2"/>
              </a:solidFill>
              <a:latin typeface="Bahnschrift Condensed" panose="020B0502040204020203" pitchFamily="34" charset="0"/>
            </a:endParaRPr>
          </a:p>
        </p:txBody>
      </p:sp>
      <p:sp>
        <p:nvSpPr>
          <p:cNvPr id="10" name="Datos 9"/>
          <p:cNvSpPr/>
          <p:nvPr/>
        </p:nvSpPr>
        <p:spPr>
          <a:xfrm>
            <a:off x="-426720" y="890465"/>
            <a:ext cx="1119053" cy="357868"/>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34633" y="705589"/>
            <a:ext cx="3893230"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POR MARCOS PRESUPUESTARIOS</a:t>
            </a:r>
            <a:endParaRPr lang="es-MX" sz="2400" b="0" dirty="0">
              <a:solidFill>
                <a:schemeClr val="bg2"/>
              </a:solidFill>
              <a:latin typeface="Bahnschrift Condensed" panose="020B0502040204020203" pitchFamily="34" charset="0"/>
            </a:endParaRPr>
          </a:p>
        </p:txBody>
      </p:sp>
      <p:pic>
        <p:nvPicPr>
          <p:cNvPr id="3" name="Imagen 2"/>
          <p:cNvPicPr>
            <a:picLocks noChangeAspect="1"/>
          </p:cNvPicPr>
          <p:nvPr/>
        </p:nvPicPr>
        <p:blipFill>
          <a:blip r:embed="rId2"/>
          <a:stretch>
            <a:fillRect/>
          </a:stretch>
        </p:blipFill>
        <p:spPr>
          <a:xfrm>
            <a:off x="-7547" y="1844944"/>
            <a:ext cx="9151547" cy="2134905"/>
          </a:xfrm>
          <a:prstGeom prst="rect">
            <a:avLst/>
          </a:prstGeom>
        </p:spPr>
      </p:pic>
    </p:spTree>
    <p:extLst>
      <p:ext uri="{BB962C8B-B14F-4D97-AF65-F5344CB8AC3E}">
        <p14:creationId xmlns:p14="http://schemas.microsoft.com/office/powerpoint/2010/main" val="4149354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8" name="Datos 7"/>
          <p:cNvSpPr/>
          <p:nvPr/>
        </p:nvSpPr>
        <p:spPr>
          <a:xfrm>
            <a:off x="-330925" y="355251"/>
            <a:ext cx="1349828" cy="414020"/>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177088"/>
            <a:ext cx="716715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CIERRE PRESUPUESTARIO 2022</a:t>
            </a:r>
            <a:endParaRPr lang="es-MX" sz="3800" b="0" dirty="0">
              <a:solidFill>
                <a:schemeClr val="bg2"/>
              </a:solidFill>
              <a:latin typeface="Bahnschrift Condensed" panose="020B0502040204020203" pitchFamily="34" charset="0"/>
            </a:endParaRPr>
          </a:p>
        </p:txBody>
      </p:sp>
      <p:sp>
        <p:nvSpPr>
          <p:cNvPr id="10" name="Datos 9"/>
          <p:cNvSpPr/>
          <p:nvPr/>
        </p:nvSpPr>
        <p:spPr>
          <a:xfrm>
            <a:off x="-426720" y="890465"/>
            <a:ext cx="1119053" cy="357868"/>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1114776" y="665239"/>
            <a:ext cx="6044247"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DE CARTERAS PROVINCIALES</a:t>
            </a:r>
            <a:endParaRPr lang="es-MX" sz="2400" b="0" dirty="0">
              <a:solidFill>
                <a:schemeClr val="bg2"/>
              </a:solidFill>
              <a:latin typeface="Bahnschrift Condensed" panose="020B0502040204020203" pitchFamily="34" charset="0"/>
            </a:endParaRPr>
          </a:p>
        </p:txBody>
      </p:sp>
      <p:sp>
        <p:nvSpPr>
          <p:cNvPr id="12" name="Google Shape;57;p15"/>
          <p:cNvSpPr txBox="1">
            <a:spLocks/>
          </p:cNvSpPr>
          <p:nvPr/>
        </p:nvSpPr>
        <p:spPr>
          <a:xfrm>
            <a:off x="476647" y="1669121"/>
            <a:ext cx="324505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DEL RANCO</a:t>
            </a:r>
            <a:endParaRPr lang="es-MX" sz="3200" b="0" dirty="0">
              <a:solidFill>
                <a:schemeClr val="bg1"/>
              </a:solidFill>
              <a:latin typeface="Bahnschrift Condensed" panose="020B0502040204020203" pitchFamily="34" charset="0"/>
            </a:endParaRPr>
          </a:p>
        </p:txBody>
      </p:sp>
      <p:sp>
        <p:nvSpPr>
          <p:cNvPr id="13" name="Google Shape;57;p15"/>
          <p:cNvSpPr txBox="1">
            <a:spLocks/>
          </p:cNvSpPr>
          <p:nvPr/>
        </p:nvSpPr>
        <p:spPr>
          <a:xfrm>
            <a:off x="4840748" y="1669120"/>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sp>
        <p:nvSpPr>
          <p:cNvPr id="14" name="Google Shape;57;p15"/>
          <p:cNvSpPr txBox="1">
            <a:spLocks/>
          </p:cNvSpPr>
          <p:nvPr/>
        </p:nvSpPr>
        <p:spPr>
          <a:xfrm>
            <a:off x="-831495" y="2355724"/>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SOLICITADO</a:t>
            </a:r>
            <a:endParaRPr lang="es-MX" sz="1800" b="0" dirty="0">
              <a:solidFill>
                <a:schemeClr val="bg2"/>
              </a:solidFill>
              <a:latin typeface="Bahnschrift Condensed" panose="020B0502040204020203" pitchFamily="34" charset="0"/>
            </a:endParaRPr>
          </a:p>
        </p:txBody>
      </p:sp>
      <p:sp>
        <p:nvSpPr>
          <p:cNvPr id="16" name="Google Shape;57;p15"/>
          <p:cNvSpPr txBox="1">
            <a:spLocks/>
          </p:cNvSpPr>
          <p:nvPr/>
        </p:nvSpPr>
        <p:spPr>
          <a:xfrm>
            <a:off x="-831497" y="2740467"/>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GASTADO</a:t>
            </a:r>
            <a:endParaRPr lang="es-MX" sz="1800" b="0" dirty="0">
              <a:solidFill>
                <a:schemeClr val="bg2"/>
              </a:solidFill>
              <a:latin typeface="Bahnschrift Condensed" panose="020B0502040204020203" pitchFamily="34" charset="0"/>
            </a:endParaRPr>
          </a:p>
        </p:txBody>
      </p:sp>
      <p:sp>
        <p:nvSpPr>
          <p:cNvPr id="17" name="CuadroTexto 16"/>
          <p:cNvSpPr txBox="1"/>
          <p:nvPr/>
        </p:nvSpPr>
        <p:spPr>
          <a:xfrm>
            <a:off x="1642802" y="2308743"/>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M$ 7.687.222 </a:t>
            </a:r>
          </a:p>
        </p:txBody>
      </p:sp>
      <p:sp>
        <p:nvSpPr>
          <p:cNvPr id="18" name="CuadroTexto 17"/>
          <p:cNvSpPr txBox="1"/>
          <p:nvPr/>
        </p:nvSpPr>
        <p:spPr>
          <a:xfrm>
            <a:off x="1547846" y="2767227"/>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M$ 7.709.422</a:t>
            </a:r>
          </a:p>
        </p:txBody>
      </p:sp>
      <p:sp>
        <p:nvSpPr>
          <p:cNvPr id="24" name="Google Shape;57;p15"/>
          <p:cNvSpPr txBox="1">
            <a:spLocks/>
          </p:cNvSpPr>
          <p:nvPr/>
        </p:nvSpPr>
        <p:spPr>
          <a:xfrm>
            <a:off x="3862248" y="2364679"/>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SOLICITADO </a:t>
            </a:r>
            <a:endParaRPr lang="es-MX" sz="1800" b="0" dirty="0">
              <a:solidFill>
                <a:schemeClr val="bg2"/>
              </a:solidFill>
              <a:latin typeface="Bahnschrift Condensed" panose="020B0502040204020203" pitchFamily="34" charset="0"/>
            </a:endParaRPr>
          </a:p>
        </p:txBody>
      </p:sp>
      <p:sp>
        <p:nvSpPr>
          <p:cNvPr id="25" name="Google Shape;57;p15"/>
          <p:cNvSpPr txBox="1">
            <a:spLocks/>
          </p:cNvSpPr>
          <p:nvPr/>
        </p:nvSpPr>
        <p:spPr>
          <a:xfrm>
            <a:off x="3862246" y="2749422"/>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GASTADO </a:t>
            </a:r>
            <a:endParaRPr lang="es-MX" sz="1800" b="0" dirty="0">
              <a:solidFill>
                <a:schemeClr val="bg2"/>
              </a:solidFill>
              <a:latin typeface="Bahnschrift Condensed" panose="020B0502040204020203" pitchFamily="34" charset="0"/>
            </a:endParaRPr>
          </a:p>
        </p:txBody>
      </p:sp>
      <p:sp>
        <p:nvSpPr>
          <p:cNvPr id="26" name="CuadroTexto 25"/>
          <p:cNvSpPr txBox="1"/>
          <p:nvPr/>
        </p:nvSpPr>
        <p:spPr>
          <a:xfrm>
            <a:off x="6387659" y="2327511"/>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M$ 22.027.670 </a:t>
            </a:r>
          </a:p>
        </p:txBody>
      </p:sp>
      <p:sp>
        <p:nvSpPr>
          <p:cNvPr id="27" name="CuadroTexto 26"/>
          <p:cNvSpPr txBox="1"/>
          <p:nvPr/>
        </p:nvSpPr>
        <p:spPr>
          <a:xfrm>
            <a:off x="6322271" y="2756907"/>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M$ 21.107.629 </a:t>
            </a:r>
          </a:p>
        </p:txBody>
      </p:sp>
      <p:sp>
        <p:nvSpPr>
          <p:cNvPr id="29" name="CuadroTexto 28"/>
          <p:cNvSpPr txBox="1"/>
          <p:nvPr/>
        </p:nvSpPr>
        <p:spPr>
          <a:xfrm>
            <a:off x="8071195" y="2708645"/>
            <a:ext cx="902495" cy="523220"/>
          </a:xfrm>
          <a:prstGeom prst="rect">
            <a:avLst/>
          </a:prstGeom>
          <a:noFill/>
        </p:spPr>
        <p:txBody>
          <a:bodyPr wrap="square" rtlCol="0">
            <a:spAutoFit/>
          </a:bodyPr>
          <a:lstStyle>
            <a:defPPr marR="0" lvl="0" algn="l" rtl="0">
              <a:lnSpc>
                <a:spcPct val="100000"/>
              </a:lnSpc>
              <a:spcBef>
                <a:spcPts val="0"/>
              </a:spcBef>
              <a:spcAft>
                <a:spcPts val="0"/>
              </a:spcAft>
              <a:defRPr/>
            </a:defPPr>
            <a:lvl1pPr algn="r">
              <a:buClr>
                <a:schemeClr val="dk1"/>
              </a:buClr>
              <a:buSzPts val="5200"/>
              <a:defRPr sz="2800" b="1">
                <a:solidFill>
                  <a:schemeClr val="bg1"/>
                </a:solidFill>
                <a:latin typeface="Bahnschrift Condensed" panose="020B0502040204020203" pitchFamily="34" charset="0"/>
                <a:ea typeface="Fira Sans"/>
                <a:cs typeface="Fira Sans"/>
              </a:defRPr>
            </a:lvl1pPr>
          </a:lstStyle>
          <a:p>
            <a:r>
              <a:rPr lang="es-CL" dirty="0"/>
              <a:t>96%</a:t>
            </a:r>
          </a:p>
        </p:txBody>
      </p:sp>
      <p:sp>
        <p:nvSpPr>
          <p:cNvPr id="35" name="CuadroTexto 34">
            <a:extLst>
              <a:ext uri="{FF2B5EF4-FFF2-40B4-BE49-F238E27FC236}">
                <a16:creationId xmlns:a16="http://schemas.microsoft.com/office/drawing/2014/main" id="{A6BCCCED-A632-4DB3-80DF-71C82A3AD991}"/>
              </a:ext>
            </a:extLst>
          </p:cNvPr>
          <p:cNvSpPr txBox="1"/>
          <p:nvPr/>
        </p:nvSpPr>
        <p:spPr>
          <a:xfrm>
            <a:off x="3241120" y="2721060"/>
            <a:ext cx="1112165" cy="523220"/>
          </a:xfrm>
          <a:prstGeom prst="rect">
            <a:avLst/>
          </a:prstGeom>
          <a:noFill/>
        </p:spPr>
        <p:txBody>
          <a:bodyPr wrap="square" rtlCol="0">
            <a:spAutoFit/>
          </a:bodyPr>
          <a:lstStyle>
            <a:defPPr marR="0" lvl="0" algn="l" rtl="0">
              <a:lnSpc>
                <a:spcPct val="100000"/>
              </a:lnSpc>
              <a:spcBef>
                <a:spcPts val="0"/>
              </a:spcBef>
              <a:spcAft>
                <a:spcPts val="0"/>
              </a:spcAft>
              <a:defRPr/>
            </a:defPPr>
            <a:lvl1pPr algn="r">
              <a:buClr>
                <a:schemeClr val="dk1"/>
              </a:buClr>
              <a:buSzPts val="5200"/>
              <a:defRPr sz="2800" b="1">
                <a:solidFill>
                  <a:schemeClr val="bg1"/>
                </a:solidFill>
                <a:latin typeface="Bahnschrift Condensed" panose="020B0502040204020203" pitchFamily="34" charset="0"/>
                <a:ea typeface="Fira Sans"/>
                <a:cs typeface="Fira Sans"/>
              </a:defRPr>
            </a:lvl1pPr>
          </a:lstStyle>
          <a:p>
            <a:r>
              <a:rPr lang="es-CL" dirty="0"/>
              <a:t>100,6%</a:t>
            </a:r>
          </a:p>
        </p:txBody>
      </p:sp>
      <p:sp>
        <p:nvSpPr>
          <p:cNvPr id="36" name="CuadroTexto 35">
            <a:extLst>
              <a:ext uri="{FF2B5EF4-FFF2-40B4-BE49-F238E27FC236}">
                <a16:creationId xmlns:a16="http://schemas.microsoft.com/office/drawing/2014/main" id="{5E47630D-4372-4AD3-B7F0-227AA210C445}"/>
              </a:ext>
            </a:extLst>
          </p:cNvPr>
          <p:cNvSpPr txBox="1"/>
          <p:nvPr/>
        </p:nvSpPr>
        <p:spPr>
          <a:xfrm>
            <a:off x="2060702" y="3814490"/>
            <a:ext cx="5465886"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 M$28.817.051 TOTAL GASTADO EN PROVINCIAS =100%</a:t>
            </a:r>
          </a:p>
        </p:txBody>
      </p:sp>
      <p:sp>
        <p:nvSpPr>
          <p:cNvPr id="37" name="CuadroTexto 36">
            <a:extLst>
              <a:ext uri="{FF2B5EF4-FFF2-40B4-BE49-F238E27FC236}">
                <a16:creationId xmlns:a16="http://schemas.microsoft.com/office/drawing/2014/main" id="{8AD04228-BAB2-41DA-BF4D-FB7F996E455B}"/>
              </a:ext>
            </a:extLst>
          </p:cNvPr>
          <p:cNvSpPr txBox="1"/>
          <p:nvPr/>
        </p:nvSpPr>
        <p:spPr>
          <a:xfrm>
            <a:off x="2332737" y="4370046"/>
            <a:ext cx="1220930" cy="523220"/>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800" dirty="0">
                <a:solidFill>
                  <a:schemeClr val="bg1"/>
                </a:solidFill>
              </a:rPr>
              <a:t>27%</a:t>
            </a:r>
          </a:p>
        </p:txBody>
      </p:sp>
      <p:sp>
        <p:nvSpPr>
          <p:cNvPr id="38" name="Google Shape;57;p15">
            <a:extLst>
              <a:ext uri="{FF2B5EF4-FFF2-40B4-BE49-F238E27FC236}">
                <a16:creationId xmlns:a16="http://schemas.microsoft.com/office/drawing/2014/main" id="{743E0386-4E5A-469F-89CF-B9370F6E8818}"/>
              </a:ext>
            </a:extLst>
          </p:cNvPr>
          <p:cNvSpPr txBox="1">
            <a:spLocks/>
          </p:cNvSpPr>
          <p:nvPr/>
        </p:nvSpPr>
        <p:spPr>
          <a:xfrm>
            <a:off x="234632" y="4373653"/>
            <a:ext cx="1256682"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GASTADO</a:t>
            </a:r>
            <a:endParaRPr lang="es-MX" sz="1800" b="0" dirty="0">
              <a:solidFill>
                <a:schemeClr val="bg2"/>
              </a:solidFill>
              <a:latin typeface="Bahnschrift Condensed" panose="020B0502040204020203" pitchFamily="34" charset="0"/>
            </a:endParaRPr>
          </a:p>
        </p:txBody>
      </p:sp>
      <p:sp>
        <p:nvSpPr>
          <p:cNvPr id="39" name="CuadroTexto 38">
            <a:extLst>
              <a:ext uri="{FF2B5EF4-FFF2-40B4-BE49-F238E27FC236}">
                <a16:creationId xmlns:a16="http://schemas.microsoft.com/office/drawing/2014/main" id="{16237162-AD10-428F-B49F-7E988CDC4049}"/>
              </a:ext>
            </a:extLst>
          </p:cNvPr>
          <p:cNvSpPr txBox="1"/>
          <p:nvPr/>
        </p:nvSpPr>
        <p:spPr>
          <a:xfrm>
            <a:off x="1193506" y="4401543"/>
            <a:ext cx="1718292"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M$ 7.709.422 </a:t>
            </a:r>
          </a:p>
        </p:txBody>
      </p:sp>
      <p:sp>
        <p:nvSpPr>
          <p:cNvPr id="40" name="Google Shape;57;p15">
            <a:extLst>
              <a:ext uri="{FF2B5EF4-FFF2-40B4-BE49-F238E27FC236}">
                <a16:creationId xmlns:a16="http://schemas.microsoft.com/office/drawing/2014/main" id="{53BF1CC8-14AC-4883-871F-6387B7C7B876}"/>
              </a:ext>
            </a:extLst>
          </p:cNvPr>
          <p:cNvSpPr txBox="1">
            <a:spLocks/>
          </p:cNvSpPr>
          <p:nvPr/>
        </p:nvSpPr>
        <p:spPr>
          <a:xfrm>
            <a:off x="4096822" y="4461824"/>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GASTADO </a:t>
            </a:r>
            <a:endParaRPr lang="es-MX" sz="1800" b="0" dirty="0">
              <a:solidFill>
                <a:schemeClr val="bg2"/>
              </a:solidFill>
              <a:latin typeface="Bahnschrift Condensed" panose="020B0502040204020203" pitchFamily="34" charset="0"/>
            </a:endParaRPr>
          </a:p>
        </p:txBody>
      </p:sp>
      <p:sp>
        <p:nvSpPr>
          <p:cNvPr id="41" name="CuadroTexto 40">
            <a:extLst>
              <a:ext uri="{FF2B5EF4-FFF2-40B4-BE49-F238E27FC236}">
                <a16:creationId xmlns:a16="http://schemas.microsoft.com/office/drawing/2014/main" id="{1FFF68AF-E819-49BD-81B8-F19536FF113A}"/>
              </a:ext>
            </a:extLst>
          </p:cNvPr>
          <p:cNvSpPr txBox="1"/>
          <p:nvPr/>
        </p:nvSpPr>
        <p:spPr>
          <a:xfrm>
            <a:off x="6547430" y="4447728"/>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M$ 21.107.629 </a:t>
            </a:r>
          </a:p>
        </p:txBody>
      </p:sp>
      <p:sp>
        <p:nvSpPr>
          <p:cNvPr id="42" name="CuadroTexto 41">
            <a:extLst>
              <a:ext uri="{FF2B5EF4-FFF2-40B4-BE49-F238E27FC236}">
                <a16:creationId xmlns:a16="http://schemas.microsoft.com/office/drawing/2014/main" id="{43823539-062B-4781-A85B-AF88BFC0879E}"/>
              </a:ext>
            </a:extLst>
          </p:cNvPr>
          <p:cNvSpPr txBox="1"/>
          <p:nvPr/>
        </p:nvSpPr>
        <p:spPr>
          <a:xfrm>
            <a:off x="7921977" y="4375474"/>
            <a:ext cx="902495" cy="523220"/>
          </a:xfrm>
          <a:prstGeom prst="rect">
            <a:avLst/>
          </a:prstGeom>
          <a:noFill/>
        </p:spPr>
        <p:txBody>
          <a:bodyPr wrap="square" rtlCol="0">
            <a:spAutoFit/>
          </a:bodyPr>
          <a:lstStyle>
            <a:defPPr marR="0" lvl="0" algn="l" rtl="0">
              <a:lnSpc>
                <a:spcPct val="100000"/>
              </a:lnSpc>
              <a:spcBef>
                <a:spcPts val="0"/>
              </a:spcBef>
              <a:spcAft>
                <a:spcPts val="0"/>
              </a:spcAft>
              <a:defRPr/>
            </a:defPPr>
            <a:lvl1pPr algn="r">
              <a:buClr>
                <a:schemeClr val="dk1"/>
              </a:buClr>
              <a:buSzPts val="5200"/>
              <a:defRPr sz="2800" b="1">
                <a:solidFill>
                  <a:schemeClr val="bg1"/>
                </a:solidFill>
                <a:latin typeface="Bahnschrift Condensed" panose="020B0502040204020203" pitchFamily="34" charset="0"/>
                <a:ea typeface="Fira Sans"/>
                <a:cs typeface="Fira Sans"/>
              </a:defRPr>
            </a:lvl1pPr>
          </a:lstStyle>
          <a:p>
            <a:r>
              <a:rPr lang="es-CL" dirty="0"/>
              <a:t>73%</a:t>
            </a:r>
          </a:p>
        </p:txBody>
      </p:sp>
    </p:spTree>
    <p:extLst>
      <p:ext uri="{BB962C8B-B14F-4D97-AF65-F5344CB8AC3E}">
        <p14:creationId xmlns:p14="http://schemas.microsoft.com/office/powerpoint/2010/main" val="2234941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8" name="Datos 7"/>
          <p:cNvSpPr/>
          <p:nvPr/>
        </p:nvSpPr>
        <p:spPr>
          <a:xfrm>
            <a:off x="-330925" y="355251"/>
            <a:ext cx="1349828" cy="414020"/>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177088"/>
            <a:ext cx="716715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AVANCE PRESUPUESTARIO A MARZO 2023</a:t>
            </a:r>
            <a:endParaRPr lang="es-MX" sz="3800" b="0" dirty="0">
              <a:solidFill>
                <a:schemeClr val="bg2"/>
              </a:solidFill>
              <a:latin typeface="Bahnschrift Condensed" panose="020B0502040204020203" pitchFamily="34" charset="0"/>
            </a:endParaRPr>
          </a:p>
        </p:txBody>
      </p:sp>
      <p:sp>
        <p:nvSpPr>
          <p:cNvPr id="10" name="Datos 9"/>
          <p:cNvSpPr/>
          <p:nvPr/>
        </p:nvSpPr>
        <p:spPr>
          <a:xfrm>
            <a:off x="-426720" y="890465"/>
            <a:ext cx="1119053" cy="357868"/>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34632" y="705589"/>
            <a:ext cx="6044247"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Y PROGRAMACIÓN DE CARTERAS PROVINCIALES</a:t>
            </a:r>
            <a:endParaRPr lang="es-MX" sz="2400" b="0" dirty="0">
              <a:solidFill>
                <a:schemeClr val="bg2"/>
              </a:solidFill>
              <a:latin typeface="Bahnschrift Condensed" panose="020B0502040204020203" pitchFamily="34" charset="0"/>
            </a:endParaRPr>
          </a:p>
        </p:txBody>
      </p:sp>
      <p:sp>
        <p:nvSpPr>
          <p:cNvPr id="12" name="Google Shape;57;p15"/>
          <p:cNvSpPr txBox="1">
            <a:spLocks/>
          </p:cNvSpPr>
          <p:nvPr/>
        </p:nvSpPr>
        <p:spPr>
          <a:xfrm>
            <a:off x="476647" y="1375449"/>
            <a:ext cx="324505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DEL RANCO</a:t>
            </a:r>
            <a:endParaRPr lang="es-MX" sz="3200" b="0" dirty="0">
              <a:solidFill>
                <a:schemeClr val="bg1"/>
              </a:solidFill>
              <a:latin typeface="Bahnschrift Condensed" panose="020B0502040204020203" pitchFamily="34" charset="0"/>
            </a:endParaRPr>
          </a:p>
        </p:txBody>
      </p:sp>
      <p:sp>
        <p:nvSpPr>
          <p:cNvPr id="13" name="Google Shape;57;p15"/>
          <p:cNvSpPr txBox="1">
            <a:spLocks/>
          </p:cNvSpPr>
          <p:nvPr/>
        </p:nvSpPr>
        <p:spPr>
          <a:xfrm>
            <a:off x="4840748" y="1375448"/>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sp>
        <p:nvSpPr>
          <p:cNvPr id="14" name="Google Shape;57;p15"/>
          <p:cNvSpPr txBox="1">
            <a:spLocks/>
          </p:cNvSpPr>
          <p:nvPr/>
        </p:nvSpPr>
        <p:spPr>
          <a:xfrm>
            <a:off x="-330921" y="2062052"/>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SOLICITADO PARA EL 2023</a:t>
            </a:r>
            <a:endParaRPr lang="es-MX" sz="1800" b="0" dirty="0">
              <a:solidFill>
                <a:schemeClr val="bg2"/>
              </a:solidFill>
              <a:latin typeface="Bahnschrift Condensed" panose="020B0502040204020203" pitchFamily="34" charset="0"/>
            </a:endParaRPr>
          </a:p>
        </p:txBody>
      </p:sp>
      <p:sp>
        <p:nvSpPr>
          <p:cNvPr id="16" name="Google Shape;57;p15"/>
          <p:cNvSpPr txBox="1">
            <a:spLocks/>
          </p:cNvSpPr>
          <p:nvPr/>
        </p:nvSpPr>
        <p:spPr>
          <a:xfrm>
            <a:off x="-330923" y="2446795"/>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GASTADO A MARZO</a:t>
            </a:r>
            <a:endParaRPr lang="es-MX" sz="1800" b="0" dirty="0">
              <a:solidFill>
                <a:schemeClr val="bg2"/>
              </a:solidFill>
              <a:latin typeface="Bahnschrift Condensed" panose="020B0502040204020203" pitchFamily="34" charset="0"/>
            </a:endParaRPr>
          </a:p>
        </p:txBody>
      </p:sp>
      <p:sp>
        <p:nvSpPr>
          <p:cNvPr id="17" name="CuadroTexto 16"/>
          <p:cNvSpPr txBox="1"/>
          <p:nvPr/>
        </p:nvSpPr>
        <p:spPr>
          <a:xfrm>
            <a:off x="2143376" y="2015071"/>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M$ 9.362.480 </a:t>
            </a:r>
          </a:p>
        </p:txBody>
      </p:sp>
      <p:sp>
        <p:nvSpPr>
          <p:cNvPr id="18" name="CuadroTexto 17"/>
          <p:cNvSpPr txBox="1"/>
          <p:nvPr/>
        </p:nvSpPr>
        <p:spPr>
          <a:xfrm>
            <a:off x="2048420" y="2473555"/>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M$ 1.871.355 </a:t>
            </a:r>
          </a:p>
        </p:txBody>
      </p:sp>
      <p:sp>
        <p:nvSpPr>
          <p:cNvPr id="19" name="Google Shape;57;p15"/>
          <p:cNvSpPr txBox="1">
            <a:spLocks/>
          </p:cNvSpPr>
          <p:nvPr/>
        </p:nvSpPr>
        <p:spPr>
          <a:xfrm>
            <a:off x="-330925" y="2839177"/>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PROGRAMADO PARA GASTAR</a:t>
            </a:r>
            <a:endParaRPr lang="es-MX" sz="1800" b="0" dirty="0">
              <a:solidFill>
                <a:schemeClr val="bg2"/>
              </a:solidFill>
              <a:latin typeface="Bahnschrift Condensed" panose="020B0502040204020203" pitchFamily="34" charset="0"/>
            </a:endParaRPr>
          </a:p>
        </p:txBody>
      </p:sp>
      <p:sp>
        <p:nvSpPr>
          <p:cNvPr id="20" name="CuadroTexto 19"/>
          <p:cNvSpPr txBox="1"/>
          <p:nvPr/>
        </p:nvSpPr>
        <p:spPr>
          <a:xfrm>
            <a:off x="3721698" y="2407987"/>
            <a:ext cx="716533" cy="523220"/>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800" dirty="0">
                <a:solidFill>
                  <a:schemeClr val="bg1"/>
                </a:solidFill>
              </a:rPr>
              <a:t>20%</a:t>
            </a:r>
          </a:p>
        </p:txBody>
      </p:sp>
      <p:sp>
        <p:nvSpPr>
          <p:cNvPr id="21" name="CuadroTexto 20"/>
          <p:cNvSpPr txBox="1"/>
          <p:nvPr/>
        </p:nvSpPr>
        <p:spPr>
          <a:xfrm>
            <a:off x="2129770" y="2884918"/>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M$ 3.464.027 </a:t>
            </a:r>
          </a:p>
        </p:txBody>
      </p:sp>
      <p:sp>
        <p:nvSpPr>
          <p:cNvPr id="22" name="Google Shape;57;p15"/>
          <p:cNvSpPr txBox="1">
            <a:spLocks/>
          </p:cNvSpPr>
          <p:nvPr/>
        </p:nvSpPr>
        <p:spPr>
          <a:xfrm>
            <a:off x="-330925" y="3237321"/>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SALDO POR PROGRAMAR</a:t>
            </a:r>
            <a:endParaRPr lang="es-MX" sz="1800" b="0" dirty="0">
              <a:solidFill>
                <a:schemeClr val="bg2"/>
              </a:solidFill>
              <a:latin typeface="Bahnschrift Condensed" panose="020B0502040204020203" pitchFamily="34" charset="0"/>
            </a:endParaRPr>
          </a:p>
        </p:txBody>
      </p:sp>
      <p:sp>
        <p:nvSpPr>
          <p:cNvPr id="23" name="CuadroTexto 22"/>
          <p:cNvSpPr txBox="1"/>
          <p:nvPr/>
        </p:nvSpPr>
        <p:spPr>
          <a:xfrm>
            <a:off x="2109919" y="3223014"/>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rgbClr val="C00000"/>
                </a:solidFill>
              </a:rPr>
              <a:t>M$ 4.027.098 </a:t>
            </a:r>
          </a:p>
        </p:txBody>
      </p:sp>
      <p:sp>
        <p:nvSpPr>
          <p:cNvPr id="24" name="Google Shape;57;p15"/>
          <p:cNvSpPr txBox="1">
            <a:spLocks/>
          </p:cNvSpPr>
          <p:nvPr/>
        </p:nvSpPr>
        <p:spPr>
          <a:xfrm>
            <a:off x="4229345" y="2071007"/>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SOLICITADO PARA EL 2023</a:t>
            </a:r>
            <a:endParaRPr lang="es-MX" sz="1800" b="0" dirty="0">
              <a:solidFill>
                <a:schemeClr val="bg2"/>
              </a:solidFill>
              <a:latin typeface="Bahnschrift Condensed" panose="020B0502040204020203" pitchFamily="34" charset="0"/>
            </a:endParaRPr>
          </a:p>
        </p:txBody>
      </p:sp>
      <p:sp>
        <p:nvSpPr>
          <p:cNvPr id="25" name="Google Shape;57;p15"/>
          <p:cNvSpPr txBox="1">
            <a:spLocks/>
          </p:cNvSpPr>
          <p:nvPr/>
        </p:nvSpPr>
        <p:spPr>
          <a:xfrm>
            <a:off x="4229343" y="2455750"/>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GASTADO A MARZO</a:t>
            </a:r>
            <a:endParaRPr lang="es-MX" sz="1800" b="0" dirty="0">
              <a:solidFill>
                <a:schemeClr val="bg2"/>
              </a:solidFill>
              <a:latin typeface="Bahnschrift Condensed" panose="020B0502040204020203" pitchFamily="34" charset="0"/>
            </a:endParaRPr>
          </a:p>
        </p:txBody>
      </p:sp>
      <p:sp>
        <p:nvSpPr>
          <p:cNvPr id="26" name="CuadroTexto 25"/>
          <p:cNvSpPr txBox="1"/>
          <p:nvPr/>
        </p:nvSpPr>
        <p:spPr>
          <a:xfrm>
            <a:off x="6754756" y="2033839"/>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M$ 19.944.354 </a:t>
            </a:r>
          </a:p>
        </p:txBody>
      </p:sp>
      <p:sp>
        <p:nvSpPr>
          <p:cNvPr id="27" name="CuadroTexto 26"/>
          <p:cNvSpPr txBox="1"/>
          <p:nvPr/>
        </p:nvSpPr>
        <p:spPr>
          <a:xfrm>
            <a:off x="6689368" y="2463235"/>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M$ 5.245.905 </a:t>
            </a:r>
          </a:p>
        </p:txBody>
      </p:sp>
      <p:sp>
        <p:nvSpPr>
          <p:cNvPr id="28" name="Google Shape;57;p15"/>
          <p:cNvSpPr txBox="1">
            <a:spLocks/>
          </p:cNvSpPr>
          <p:nvPr/>
        </p:nvSpPr>
        <p:spPr>
          <a:xfrm>
            <a:off x="4265057" y="2847028"/>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PROGRAMADO PARA GASTAR</a:t>
            </a:r>
            <a:endParaRPr lang="es-MX" sz="1800" b="0" dirty="0">
              <a:solidFill>
                <a:schemeClr val="bg2"/>
              </a:solidFill>
              <a:latin typeface="Bahnschrift Condensed" panose="020B0502040204020203" pitchFamily="34" charset="0"/>
            </a:endParaRPr>
          </a:p>
        </p:txBody>
      </p:sp>
      <p:sp>
        <p:nvSpPr>
          <p:cNvPr id="29" name="CuadroTexto 28"/>
          <p:cNvSpPr txBox="1"/>
          <p:nvPr/>
        </p:nvSpPr>
        <p:spPr>
          <a:xfrm>
            <a:off x="8071195" y="2414973"/>
            <a:ext cx="902495" cy="523220"/>
          </a:xfrm>
          <a:prstGeom prst="rect">
            <a:avLst/>
          </a:prstGeom>
          <a:noFill/>
        </p:spPr>
        <p:txBody>
          <a:bodyPr wrap="square" rtlCol="0">
            <a:spAutoFit/>
          </a:bodyPr>
          <a:lstStyle>
            <a:defPPr marR="0" lvl="0" algn="l" rtl="0">
              <a:lnSpc>
                <a:spcPct val="100000"/>
              </a:lnSpc>
              <a:spcBef>
                <a:spcPts val="0"/>
              </a:spcBef>
              <a:spcAft>
                <a:spcPts val="0"/>
              </a:spcAft>
              <a:defRPr/>
            </a:defPPr>
            <a:lvl1pPr algn="r">
              <a:buClr>
                <a:schemeClr val="dk1"/>
              </a:buClr>
              <a:buSzPts val="5200"/>
              <a:defRPr sz="2800" b="1">
                <a:solidFill>
                  <a:schemeClr val="bg1"/>
                </a:solidFill>
                <a:latin typeface="Bahnschrift Condensed" panose="020B0502040204020203" pitchFamily="34" charset="0"/>
                <a:ea typeface="Fira Sans"/>
                <a:cs typeface="Fira Sans"/>
              </a:defRPr>
            </a:lvl1pPr>
          </a:lstStyle>
          <a:p>
            <a:r>
              <a:rPr lang="es-CL" dirty="0"/>
              <a:t>26%</a:t>
            </a:r>
          </a:p>
        </p:txBody>
      </p:sp>
      <p:sp>
        <p:nvSpPr>
          <p:cNvPr id="30" name="CuadroTexto 29"/>
          <p:cNvSpPr txBox="1"/>
          <p:nvPr/>
        </p:nvSpPr>
        <p:spPr>
          <a:xfrm>
            <a:off x="6681123" y="2871760"/>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M$ 14.663.119 </a:t>
            </a:r>
          </a:p>
        </p:txBody>
      </p:sp>
      <p:sp>
        <p:nvSpPr>
          <p:cNvPr id="31" name="Google Shape;57;p15"/>
          <p:cNvSpPr txBox="1">
            <a:spLocks/>
          </p:cNvSpPr>
          <p:nvPr/>
        </p:nvSpPr>
        <p:spPr>
          <a:xfrm>
            <a:off x="4229341" y="3235629"/>
            <a:ext cx="2738845" cy="4913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bg2"/>
                </a:solidFill>
                <a:latin typeface="Bahnschrift Condensed" panose="020B0502040204020203" pitchFamily="34" charset="0"/>
              </a:rPr>
              <a:t>SALDO POR PROGRAMAR</a:t>
            </a:r>
            <a:endParaRPr lang="es-MX" sz="1800" b="0" dirty="0">
              <a:solidFill>
                <a:schemeClr val="bg2"/>
              </a:solidFill>
              <a:latin typeface="Bahnschrift Condensed" panose="020B0502040204020203" pitchFamily="34" charset="0"/>
            </a:endParaRPr>
          </a:p>
        </p:txBody>
      </p:sp>
      <p:sp>
        <p:nvSpPr>
          <p:cNvPr id="32" name="CuadroTexto 31"/>
          <p:cNvSpPr txBox="1"/>
          <p:nvPr/>
        </p:nvSpPr>
        <p:spPr>
          <a:xfrm>
            <a:off x="6415516" y="3287163"/>
            <a:ext cx="1693274"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M$ 35.328 </a:t>
            </a:r>
          </a:p>
        </p:txBody>
      </p:sp>
      <p:sp>
        <p:nvSpPr>
          <p:cNvPr id="35" name="CuadroTexto 34">
            <a:extLst>
              <a:ext uri="{FF2B5EF4-FFF2-40B4-BE49-F238E27FC236}">
                <a16:creationId xmlns:a16="http://schemas.microsoft.com/office/drawing/2014/main" id="{34978CAA-262F-4E69-BEC2-CE8E7459B96B}"/>
              </a:ext>
            </a:extLst>
          </p:cNvPr>
          <p:cNvSpPr txBox="1"/>
          <p:nvPr/>
        </p:nvSpPr>
        <p:spPr>
          <a:xfrm>
            <a:off x="1397735" y="3823536"/>
            <a:ext cx="6203658" cy="430887"/>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200" dirty="0">
                <a:solidFill>
                  <a:schemeClr val="bg2"/>
                </a:solidFill>
              </a:rPr>
              <a:t> M$29.306.834 TOTAL GASTO PROGRAMADO EN PROVINCIAS =100%</a:t>
            </a:r>
          </a:p>
        </p:txBody>
      </p:sp>
      <p:sp>
        <p:nvSpPr>
          <p:cNvPr id="36" name="CuadroTexto 35">
            <a:extLst>
              <a:ext uri="{FF2B5EF4-FFF2-40B4-BE49-F238E27FC236}">
                <a16:creationId xmlns:a16="http://schemas.microsoft.com/office/drawing/2014/main" id="{176B9074-4D72-43ED-A325-8DC6E02A2758}"/>
              </a:ext>
            </a:extLst>
          </p:cNvPr>
          <p:cNvSpPr txBox="1"/>
          <p:nvPr/>
        </p:nvSpPr>
        <p:spPr>
          <a:xfrm>
            <a:off x="1186990" y="4437911"/>
            <a:ext cx="1220930" cy="523220"/>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2800" dirty="0">
                <a:solidFill>
                  <a:schemeClr val="bg1"/>
                </a:solidFill>
              </a:rPr>
              <a:t>32%</a:t>
            </a:r>
          </a:p>
        </p:txBody>
      </p:sp>
      <p:sp>
        <p:nvSpPr>
          <p:cNvPr id="40" name="CuadroTexto 39">
            <a:extLst>
              <a:ext uri="{FF2B5EF4-FFF2-40B4-BE49-F238E27FC236}">
                <a16:creationId xmlns:a16="http://schemas.microsoft.com/office/drawing/2014/main" id="{8904CCF0-4DE1-4569-9E76-4E776D7C4D97}"/>
              </a:ext>
            </a:extLst>
          </p:cNvPr>
          <p:cNvSpPr txBox="1"/>
          <p:nvPr/>
        </p:nvSpPr>
        <p:spPr>
          <a:xfrm>
            <a:off x="6754756" y="4437911"/>
            <a:ext cx="902495" cy="523220"/>
          </a:xfrm>
          <a:prstGeom prst="rect">
            <a:avLst/>
          </a:prstGeom>
          <a:noFill/>
        </p:spPr>
        <p:txBody>
          <a:bodyPr wrap="square" rtlCol="0">
            <a:spAutoFit/>
          </a:bodyPr>
          <a:lstStyle>
            <a:defPPr marR="0" lvl="0" algn="l" rtl="0">
              <a:lnSpc>
                <a:spcPct val="100000"/>
              </a:lnSpc>
              <a:spcBef>
                <a:spcPts val="0"/>
              </a:spcBef>
              <a:spcAft>
                <a:spcPts val="0"/>
              </a:spcAft>
              <a:defRPr/>
            </a:defPPr>
            <a:lvl1pPr algn="r">
              <a:buClr>
                <a:schemeClr val="dk1"/>
              </a:buClr>
              <a:buSzPts val="5200"/>
              <a:defRPr sz="2800" b="1">
                <a:solidFill>
                  <a:schemeClr val="bg1"/>
                </a:solidFill>
                <a:latin typeface="Bahnschrift Condensed" panose="020B0502040204020203" pitchFamily="34" charset="0"/>
                <a:ea typeface="Fira Sans"/>
                <a:cs typeface="Fira Sans"/>
              </a:defRPr>
            </a:lvl1pPr>
          </a:lstStyle>
          <a:p>
            <a:r>
              <a:rPr lang="es-CL" dirty="0"/>
              <a:t>68%</a:t>
            </a:r>
          </a:p>
        </p:txBody>
      </p:sp>
    </p:spTree>
    <p:extLst>
      <p:ext uri="{BB962C8B-B14F-4D97-AF65-F5344CB8AC3E}">
        <p14:creationId xmlns:p14="http://schemas.microsoft.com/office/powerpoint/2010/main" val="50906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os 7"/>
          <p:cNvSpPr/>
          <p:nvPr/>
        </p:nvSpPr>
        <p:spPr>
          <a:xfrm>
            <a:off x="-330925" y="355251"/>
            <a:ext cx="1349828" cy="414020"/>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177088"/>
            <a:ext cx="716715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AVANCE PRESUPUESTARIO A MARZO 2023</a:t>
            </a:r>
            <a:endParaRPr lang="es-MX" sz="3800" b="0" dirty="0">
              <a:solidFill>
                <a:schemeClr val="bg2"/>
              </a:solidFill>
              <a:latin typeface="Bahnschrift Condensed" panose="020B0502040204020203" pitchFamily="34" charset="0"/>
            </a:endParaRPr>
          </a:p>
        </p:txBody>
      </p:sp>
      <p:sp>
        <p:nvSpPr>
          <p:cNvPr id="10" name="Datos 9"/>
          <p:cNvSpPr/>
          <p:nvPr/>
        </p:nvSpPr>
        <p:spPr>
          <a:xfrm>
            <a:off x="-426720" y="890465"/>
            <a:ext cx="1119053" cy="357868"/>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34632" y="705589"/>
            <a:ext cx="2987539"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POR SUBTÍTULO</a:t>
            </a:r>
            <a:endParaRPr lang="es-MX" sz="2400" b="0" dirty="0">
              <a:solidFill>
                <a:schemeClr val="bg2"/>
              </a:solidFill>
              <a:latin typeface="Bahnschrift Condensed" panose="020B0502040204020203" pitchFamily="34" charset="0"/>
            </a:endParaRPr>
          </a:p>
        </p:txBody>
      </p:sp>
      <p:sp>
        <p:nvSpPr>
          <p:cNvPr id="12" name="Google Shape;57;p15"/>
          <p:cNvSpPr txBox="1">
            <a:spLocks/>
          </p:cNvSpPr>
          <p:nvPr/>
        </p:nvSpPr>
        <p:spPr>
          <a:xfrm>
            <a:off x="496388" y="1756605"/>
            <a:ext cx="324505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DEL RANCO</a:t>
            </a:r>
            <a:endParaRPr lang="es-MX" sz="3200" b="0" dirty="0">
              <a:solidFill>
                <a:schemeClr val="bg1"/>
              </a:solidFill>
              <a:latin typeface="Bahnschrift Condensed" panose="020B0502040204020203" pitchFamily="34" charset="0"/>
            </a:endParaRPr>
          </a:p>
        </p:txBody>
      </p:sp>
      <p:sp>
        <p:nvSpPr>
          <p:cNvPr id="13" name="Google Shape;57;p15"/>
          <p:cNvSpPr txBox="1">
            <a:spLocks/>
          </p:cNvSpPr>
          <p:nvPr/>
        </p:nvSpPr>
        <p:spPr>
          <a:xfrm>
            <a:off x="4860489" y="1756604"/>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pic>
        <p:nvPicPr>
          <p:cNvPr id="4" name="Imagen 3"/>
          <p:cNvPicPr>
            <a:picLocks noChangeAspect="1"/>
          </p:cNvPicPr>
          <p:nvPr/>
        </p:nvPicPr>
        <p:blipFill>
          <a:blip r:embed="rId2"/>
          <a:stretch>
            <a:fillRect/>
          </a:stretch>
        </p:blipFill>
        <p:spPr>
          <a:xfrm>
            <a:off x="132806" y="1531646"/>
            <a:ext cx="8743032" cy="2597934"/>
          </a:xfrm>
          <a:prstGeom prst="rect">
            <a:avLst/>
          </a:prstGeom>
        </p:spPr>
      </p:pic>
      <p:sp>
        <p:nvSpPr>
          <p:cNvPr id="33" name="Rectángulo 32"/>
          <p:cNvSpPr/>
          <p:nvPr/>
        </p:nvSpPr>
        <p:spPr>
          <a:xfrm>
            <a:off x="49637" y="4250948"/>
            <a:ext cx="9094363" cy="892552"/>
          </a:xfrm>
          <a:prstGeom prst="rect">
            <a:avLst/>
          </a:prstGeom>
          <a:solidFill>
            <a:schemeClr val="bg1">
              <a:lumMod val="50000"/>
            </a:schemeClr>
          </a:solidFill>
        </p:spPr>
        <p:txBody>
          <a:bodyPr wrap="square">
            <a:spAutoFit/>
          </a:bodyPr>
          <a:lstStyle/>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ea typeface="Calibri" panose="020F0502020204030204" pitchFamily="34" charset="0"/>
                <a:cs typeface="Times New Roman" panose="02020603050405020304" pitchFamily="18" charset="0"/>
              </a:rPr>
              <a:t>El </a:t>
            </a:r>
            <a:r>
              <a:rPr lang="es-CL" sz="1300" dirty="0" err="1">
                <a:solidFill>
                  <a:srgbClr val="FFC000"/>
                </a:solidFill>
                <a:latin typeface="Bahnschrift" panose="020B0502040204020203" pitchFamily="34" charset="0"/>
                <a:ea typeface="Calibri" panose="020F0502020204030204" pitchFamily="34" charset="0"/>
                <a:cs typeface="Times New Roman" panose="02020603050405020304" pitchFamily="18" charset="0"/>
              </a:rPr>
              <a:t>Subt</a:t>
            </a:r>
            <a:r>
              <a:rPr lang="es-CL" sz="1300" dirty="0">
                <a:solidFill>
                  <a:srgbClr val="FFC000"/>
                </a:solidFill>
                <a:latin typeface="Bahnschrift" panose="020B0502040204020203" pitchFamily="34" charset="0"/>
                <a:ea typeface="Calibri" panose="020F0502020204030204" pitchFamily="34" charset="0"/>
                <a:cs typeface="Times New Roman" panose="02020603050405020304" pitchFamily="18" charset="0"/>
              </a:rPr>
              <a:t>. 22 contiene 3 estudios: generación de instrumentos de gestión ambiental, diagnóstico de humedales y actualización de la ERD.</a:t>
            </a:r>
          </a:p>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cs typeface="Times New Roman" panose="02020603050405020304" pitchFamily="18" charset="0"/>
              </a:rPr>
              <a:t>Las gobernanzas aumentaron su costo en un 60% aprox.</a:t>
            </a:r>
          </a:p>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cs typeface="Times New Roman" panose="02020603050405020304" pitchFamily="18" charset="0"/>
              </a:rPr>
              <a:t>Actualmente se encuentra en desarrollo el concurso del 8% público, por ello aún no refleja un gasto considerable.</a:t>
            </a:r>
            <a:endParaRPr lang="es-CL" sz="1300" dirty="0">
              <a:solidFill>
                <a:srgbClr val="FFC000"/>
              </a:solidFill>
              <a:latin typeface="Bahnschrift" panose="020B0502040204020203" pitchFamily="34" charset="0"/>
            </a:endParaRPr>
          </a:p>
        </p:txBody>
      </p:sp>
    </p:spTree>
    <p:extLst>
      <p:ext uri="{BB962C8B-B14F-4D97-AF65-F5344CB8AC3E}">
        <p14:creationId xmlns:p14="http://schemas.microsoft.com/office/powerpoint/2010/main" val="846629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os 7"/>
          <p:cNvSpPr/>
          <p:nvPr/>
        </p:nvSpPr>
        <p:spPr>
          <a:xfrm>
            <a:off x="-330925" y="355251"/>
            <a:ext cx="1349828" cy="414020"/>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177088"/>
            <a:ext cx="716715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AVANCE PRESUPUESTARIO A MARZO 2023</a:t>
            </a:r>
            <a:endParaRPr lang="es-MX" sz="3800" b="0" dirty="0">
              <a:solidFill>
                <a:schemeClr val="bg2"/>
              </a:solidFill>
              <a:latin typeface="Bahnschrift Condensed" panose="020B0502040204020203" pitchFamily="34" charset="0"/>
            </a:endParaRPr>
          </a:p>
        </p:txBody>
      </p:sp>
      <p:sp>
        <p:nvSpPr>
          <p:cNvPr id="10" name="Datos 9"/>
          <p:cNvSpPr/>
          <p:nvPr/>
        </p:nvSpPr>
        <p:spPr>
          <a:xfrm>
            <a:off x="-426720" y="890465"/>
            <a:ext cx="1119053" cy="357868"/>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34632" y="705589"/>
            <a:ext cx="2987539"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POR SUBTÍTULO</a:t>
            </a:r>
            <a:endParaRPr lang="es-MX" sz="2400" b="0" dirty="0">
              <a:solidFill>
                <a:schemeClr val="bg2"/>
              </a:solidFill>
              <a:latin typeface="Bahnschrift Condensed" panose="020B0502040204020203" pitchFamily="34" charset="0"/>
            </a:endParaRPr>
          </a:p>
        </p:txBody>
      </p:sp>
      <p:sp>
        <p:nvSpPr>
          <p:cNvPr id="12" name="Google Shape;57;p15"/>
          <p:cNvSpPr txBox="1">
            <a:spLocks/>
          </p:cNvSpPr>
          <p:nvPr/>
        </p:nvSpPr>
        <p:spPr>
          <a:xfrm>
            <a:off x="496388" y="1756605"/>
            <a:ext cx="324505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DEL RANCO</a:t>
            </a:r>
            <a:endParaRPr lang="es-MX" sz="3200" b="0" dirty="0">
              <a:solidFill>
                <a:schemeClr val="bg1"/>
              </a:solidFill>
              <a:latin typeface="Bahnschrift Condensed" panose="020B0502040204020203" pitchFamily="34" charset="0"/>
            </a:endParaRPr>
          </a:p>
        </p:txBody>
      </p:sp>
      <p:sp>
        <p:nvSpPr>
          <p:cNvPr id="13" name="Google Shape;57;p15"/>
          <p:cNvSpPr txBox="1">
            <a:spLocks/>
          </p:cNvSpPr>
          <p:nvPr/>
        </p:nvSpPr>
        <p:spPr>
          <a:xfrm>
            <a:off x="4860489" y="1756604"/>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graphicFrame>
        <p:nvGraphicFramePr>
          <p:cNvPr id="2" name="Objeto 1"/>
          <p:cNvGraphicFramePr>
            <a:graphicFrameLocks noChangeAspect="1"/>
          </p:cNvGraphicFramePr>
          <p:nvPr>
            <p:extLst>
              <p:ext uri="{D42A27DB-BD31-4B8C-83A1-F6EECF244321}">
                <p14:modId xmlns:p14="http://schemas.microsoft.com/office/powerpoint/2010/main" val="841559151"/>
              </p:ext>
            </p:extLst>
          </p:nvPr>
        </p:nvGraphicFramePr>
        <p:xfrm>
          <a:off x="234632" y="1638981"/>
          <a:ext cx="8515350" cy="1952625"/>
        </p:xfrm>
        <a:graphic>
          <a:graphicData uri="http://schemas.openxmlformats.org/presentationml/2006/ole">
            <mc:AlternateContent xmlns:mc="http://schemas.openxmlformats.org/markup-compatibility/2006">
              <mc:Choice xmlns:v="urn:schemas-microsoft-com:vml" Requires="v">
                <p:oleObj spid="_x0000_s1046" name="Hoja de cálculo" r:id="rId3" imgW="8515328" imgH="1952775" progId="Excel.Sheet.8">
                  <p:embed/>
                </p:oleObj>
              </mc:Choice>
              <mc:Fallback>
                <p:oleObj name="Hoja de cálculo" r:id="rId3" imgW="8515328" imgH="1952775" progId="Excel.Sheet.8">
                  <p:embed/>
                  <p:pic>
                    <p:nvPicPr>
                      <p:cNvPr id="0" name=""/>
                      <p:cNvPicPr/>
                      <p:nvPr/>
                    </p:nvPicPr>
                    <p:blipFill>
                      <a:blip r:embed="rId4"/>
                      <a:stretch>
                        <a:fillRect/>
                      </a:stretch>
                    </p:blipFill>
                    <p:spPr>
                      <a:xfrm>
                        <a:off x="234632" y="1638981"/>
                        <a:ext cx="8515350" cy="1952625"/>
                      </a:xfrm>
                      <a:prstGeom prst="rect">
                        <a:avLst/>
                      </a:prstGeom>
                    </p:spPr>
                  </p:pic>
                </p:oleObj>
              </mc:Fallback>
            </mc:AlternateContent>
          </a:graphicData>
        </a:graphic>
      </p:graphicFrame>
      <p:sp>
        <p:nvSpPr>
          <p:cNvPr id="14" name="Rectángulo 13"/>
          <p:cNvSpPr/>
          <p:nvPr/>
        </p:nvSpPr>
        <p:spPr>
          <a:xfrm>
            <a:off x="0" y="4250948"/>
            <a:ext cx="9144000" cy="1292662"/>
          </a:xfrm>
          <a:prstGeom prst="rect">
            <a:avLst/>
          </a:prstGeom>
          <a:solidFill>
            <a:schemeClr val="bg1">
              <a:lumMod val="50000"/>
            </a:schemeClr>
          </a:solidFill>
        </p:spPr>
        <p:txBody>
          <a:bodyPr wrap="square">
            <a:spAutoFit/>
          </a:bodyPr>
          <a:lstStyle/>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ea typeface="Calibri" panose="020F0502020204030204" pitchFamily="34" charset="0"/>
                <a:cs typeface="Times New Roman" panose="02020603050405020304" pitchFamily="18" charset="0"/>
              </a:rPr>
              <a:t>La cartera del </a:t>
            </a:r>
            <a:r>
              <a:rPr lang="es-CL" sz="1300" dirty="0" err="1">
                <a:solidFill>
                  <a:srgbClr val="FFC000"/>
                </a:solidFill>
                <a:latin typeface="Bahnschrift" panose="020B0502040204020203" pitchFamily="34" charset="0"/>
                <a:ea typeface="Calibri" panose="020F0502020204030204" pitchFamily="34" charset="0"/>
                <a:cs typeface="Times New Roman" panose="02020603050405020304" pitchFamily="18" charset="0"/>
              </a:rPr>
              <a:t>Subt</a:t>
            </a:r>
            <a:r>
              <a:rPr lang="es-CL" sz="1300" dirty="0">
                <a:solidFill>
                  <a:srgbClr val="FFC000"/>
                </a:solidFill>
                <a:latin typeface="Bahnschrift" panose="020B0502040204020203" pitchFamily="34" charset="0"/>
                <a:ea typeface="Calibri" panose="020F0502020204030204" pitchFamily="34" charset="0"/>
                <a:cs typeface="Times New Roman" panose="02020603050405020304" pitchFamily="18" charset="0"/>
              </a:rPr>
              <a:t>. 29 está compuesta por 27 proyectos, en distintos estados, pero mayoritariamente en formulación y evaluación técnica.</a:t>
            </a:r>
          </a:p>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cs typeface="Times New Roman" panose="02020603050405020304" pitchFamily="18" charset="0"/>
              </a:rPr>
              <a:t>El gasto del </a:t>
            </a:r>
            <a:r>
              <a:rPr lang="es-CL" sz="1300" dirty="0" err="1">
                <a:solidFill>
                  <a:srgbClr val="FFC000"/>
                </a:solidFill>
                <a:latin typeface="Bahnschrift" panose="020B0502040204020203" pitchFamily="34" charset="0"/>
                <a:cs typeface="Times New Roman" panose="02020603050405020304" pitchFamily="18" charset="0"/>
              </a:rPr>
              <a:t>Subt</a:t>
            </a:r>
            <a:r>
              <a:rPr lang="es-CL" sz="1300" dirty="0">
                <a:solidFill>
                  <a:srgbClr val="FFC000"/>
                </a:solidFill>
                <a:latin typeface="Bahnschrift" panose="020B0502040204020203" pitchFamily="34" charset="0"/>
                <a:cs typeface="Times New Roman" panose="02020603050405020304" pitchFamily="18" charset="0"/>
              </a:rPr>
              <a:t>. 31 – proyectos – a igual período, se incrementó este año en comparación con el 2022 (MM$3.900, 13%).</a:t>
            </a:r>
          </a:p>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cs typeface="Times New Roman" panose="02020603050405020304" pitchFamily="18" charset="0"/>
              </a:rPr>
              <a:t>Del gasto informado para el Subt.31, se devengaron 7 proyectos eléctricos por un monto de M$2.345.000 y el relleno sanitario por M$767.000.</a:t>
            </a:r>
          </a:p>
        </p:txBody>
      </p:sp>
    </p:spTree>
    <p:extLst>
      <p:ext uri="{BB962C8B-B14F-4D97-AF65-F5344CB8AC3E}">
        <p14:creationId xmlns:p14="http://schemas.microsoft.com/office/powerpoint/2010/main" val="3330906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os 7"/>
          <p:cNvSpPr/>
          <p:nvPr/>
        </p:nvSpPr>
        <p:spPr>
          <a:xfrm>
            <a:off x="-330925" y="355251"/>
            <a:ext cx="1349828" cy="414020"/>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177088"/>
            <a:ext cx="716715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AVANCE PRESUPUESTARIO A MARZO 2023</a:t>
            </a:r>
            <a:endParaRPr lang="es-MX" sz="3800" b="0" dirty="0">
              <a:solidFill>
                <a:schemeClr val="bg2"/>
              </a:solidFill>
              <a:latin typeface="Bahnschrift Condensed" panose="020B0502040204020203" pitchFamily="34" charset="0"/>
            </a:endParaRPr>
          </a:p>
        </p:txBody>
      </p:sp>
      <p:sp>
        <p:nvSpPr>
          <p:cNvPr id="10" name="Datos 9"/>
          <p:cNvSpPr/>
          <p:nvPr/>
        </p:nvSpPr>
        <p:spPr>
          <a:xfrm>
            <a:off x="-426720" y="890465"/>
            <a:ext cx="1119053" cy="357868"/>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34632" y="705589"/>
            <a:ext cx="2987539"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POR SUBTÍTULO</a:t>
            </a:r>
            <a:endParaRPr lang="es-MX" sz="2400" b="0" dirty="0">
              <a:solidFill>
                <a:schemeClr val="bg2"/>
              </a:solidFill>
              <a:latin typeface="Bahnschrift Condensed" panose="020B0502040204020203" pitchFamily="34" charset="0"/>
            </a:endParaRPr>
          </a:p>
        </p:txBody>
      </p:sp>
      <p:sp>
        <p:nvSpPr>
          <p:cNvPr id="13" name="Google Shape;57;p15"/>
          <p:cNvSpPr txBox="1">
            <a:spLocks/>
          </p:cNvSpPr>
          <p:nvPr/>
        </p:nvSpPr>
        <p:spPr>
          <a:xfrm>
            <a:off x="4860489" y="1756604"/>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sp>
        <p:nvSpPr>
          <p:cNvPr id="16" name="Rectángulo 15"/>
          <p:cNvSpPr/>
          <p:nvPr/>
        </p:nvSpPr>
        <p:spPr>
          <a:xfrm>
            <a:off x="1" y="4250948"/>
            <a:ext cx="9143999" cy="892552"/>
          </a:xfrm>
          <a:prstGeom prst="rect">
            <a:avLst/>
          </a:prstGeom>
          <a:solidFill>
            <a:schemeClr val="bg1">
              <a:lumMod val="50000"/>
            </a:schemeClr>
          </a:solidFill>
        </p:spPr>
        <p:txBody>
          <a:bodyPr wrap="square">
            <a:spAutoFit/>
          </a:bodyPr>
          <a:lstStyle/>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cs typeface="Times New Roman" panose="02020603050405020304" pitchFamily="18" charset="0"/>
              </a:rPr>
              <a:t>La inversión para Bomberos está en evaluación técnica y se programa su transferencia para el mes de junio.</a:t>
            </a:r>
          </a:p>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cs typeface="Times New Roman" panose="02020603050405020304" pitchFamily="18" charset="0"/>
              </a:rPr>
              <a:t>El programa Renueva Tu Micro iniciará postulaciones en el mes de mayo.</a:t>
            </a:r>
          </a:p>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cs typeface="Times New Roman" panose="02020603050405020304" pitchFamily="18" charset="0"/>
              </a:rPr>
              <a:t>Las cuotas a FUDEUFRO están programadas para el mes de noviembre.</a:t>
            </a:r>
          </a:p>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cs typeface="Times New Roman" panose="02020603050405020304" pitchFamily="18" charset="0"/>
              </a:rPr>
              <a:t>La cuota a la UACH está programada para el mes de agosto. UT se encuentra en selección de beneficiarios.</a:t>
            </a:r>
          </a:p>
        </p:txBody>
      </p:sp>
      <p:pic>
        <p:nvPicPr>
          <p:cNvPr id="5" name="Imagen 4"/>
          <p:cNvPicPr>
            <a:picLocks noChangeAspect="1"/>
          </p:cNvPicPr>
          <p:nvPr/>
        </p:nvPicPr>
        <p:blipFill>
          <a:blip r:embed="rId2"/>
          <a:stretch>
            <a:fillRect/>
          </a:stretch>
        </p:blipFill>
        <p:spPr>
          <a:xfrm>
            <a:off x="132806" y="1492645"/>
            <a:ext cx="8821182" cy="2685834"/>
          </a:xfrm>
          <a:prstGeom prst="rect">
            <a:avLst/>
          </a:prstGeom>
        </p:spPr>
      </p:pic>
      <p:sp>
        <p:nvSpPr>
          <p:cNvPr id="15" name="Rectángulo 14"/>
          <p:cNvSpPr/>
          <p:nvPr/>
        </p:nvSpPr>
        <p:spPr>
          <a:xfrm>
            <a:off x="8606792" y="2603864"/>
            <a:ext cx="436263" cy="1574616"/>
          </a:xfrm>
          <a:prstGeom prst="rect">
            <a:avLst/>
          </a:prstGeom>
          <a:no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4174856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4" name="CuadroTexto 3"/>
          <p:cNvSpPr txBox="1"/>
          <p:nvPr/>
        </p:nvSpPr>
        <p:spPr>
          <a:xfrm>
            <a:off x="317862" y="1132526"/>
            <a:ext cx="8425543" cy="3045642"/>
          </a:xfrm>
          <a:prstGeom prst="rect">
            <a:avLst/>
          </a:prstGeom>
          <a:noFill/>
        </p:spPr>
        <p:txBody>
          <a:bodyPr wrap="square" rtlCol="0">
            <a:spAutoFit/>
          </a:bodyPr>
          <a:lstStyle/>
          <a:p>
            <a:pPr algn="just"/>
            <a:r>
              <a:rPr lang="es-CL" sz="1200" b="1" dirty="0">
                <a:solidFill>
                  <a:schemeClr val="tx1"/>
                </a:solidFill>
              </a:rPr>
              <a:t>El Art. 68 </a:t>
            </a:r>
            <a:r>
              <a:rPr lang="es-CL" sz="1200" b="1" dirty="0" err="1">
                <a:solidFill>
                  <a:schemeClr val="tx1"/>
                </a:solidFill>
              </a:rPr>
              <a:t>quinquies</a:t>
            </a:r>
            <a:r>
              <a:rPr lang="es-CL" sz="1200" b="1" dirty="0">
                <a:solidFill>
                  <a:schemeClr val="tx1"/>
                </a:solidFill>
              </a:rPr>
              <a:t> de la Ley N° 19.175 </a:t>
            </a:r>
            <a:r>
              <a:rPr lang="es-CL" sz="1200" dirty="0">
                <a:solidFill>
                  <a:schemeClr val="tx1"/>
                </a:solidFill>
              </a:rPr>
              <a:t>establece que el: “El gobierno regional contará con una unidad de control, la que realizará la auditoría operativa interna del gobierno regional, con el objeto de fiscalizar la legalidad de sus actuaciones y controlar su ejecución financiera y presupuestaria” y con ello</a:t>
            </a:r>
            <a:r>
              <a:rPr lang="es-CL" sz="1200" b="1" dirty="0">
                <a:solidFill>
                  <a:schemeClr val="tx1"/>
                </a:solidFill>
              </a:rPr>
              <a:t> también menciona</a:t>
            </a:r>
            <a:r>
              <a:rPr lang="es-CL" sz="1200" dirty="0">
                <a:solidFill>
                  <a:schemeClr val="tx1"/>
                </a:solidFill>
              </a:rPr>
              <a:t>:</a:t>
            </a:r>
          </a:p>
          <a:p>
            <a:pPr algn="just"/>
            <a:endParaRPr lang="es-CL" sz="1200" dirty="0">
              <a:solidFill>
                <a:schemeClr val="tx1"/>
              </a:solidFill>
            </a:endParaRPr>
          </a:p>
          <a:p>
            <a:pPr algn="just"/>
            <a:endParaRPr lang="es-CL" sz="1200" dirty="0">
              <a:solidFill>
                <a:schemeClr val="tx1"/>
              </a:solidFill>
            </a:endParaRPr>
          </a:p>
          <a:p>
            <a:pPr marL="171450" lvl="0" indent="-171450" algn="just">
              <a:buFont typeface="Wingdings" panose="05000000000000000000" pitchFamily="2" charset="2"/>
              <a:buChar char="Ø"/>
            </a:pPr>
            <a:r>
              <a:rPr lang="es-CL" sz="1200" b="1" i="1" dirty="0">
                <a:solidFill>
                  <a:schemeClr val="tx1"/>
                </a:solidFill>
              </a:rPr>
              <a:t>La unidad de control emitirá </a:t>
            </a:r>
            <a:r>
              <a:rPr lang="es-CL" sz="1200" b="1" i="1" u="sng" dirty="0">
                <a:solidFill>
                  <a:schemeClr val="accent6">
                    <a:lumMod val="75000"/>
                  </a:schemeClr>
                </a:solidFill>
              </a:rPr>
              <a:t>informes trimestrales </a:t>
            </a:r>
            <a:r>
              <a:rPr lang="es-CL" sz="1200" b="1" i="1" dirty="0">
                <a:solidFill>
                  <a:schemeClr val="tx1"/>
                </a:solidFill>
              </a:rPr>
              <a:t>acerca del estado de avance del ejercicio presupuestario del gobierno regional, sobre el flujo de gastos comprometidos para el año presupuestario en curso y ejercicios presupuestarios posteriores, y respecto de los motivos por los cuales no fueron adjudicadas licitaciones públicas.</a:t>
            </a:r>
          </a:p>
          <a:p>
            <a:pPr lvl="0" algn="just"/>
            <a:endParaRPr lang="es-CL" sz="1200" b="1" i="1" dirty="0">
              <a:solidFill>
                <a:schemeClr val="tx1"/>
              </a:solidFill>
            </a:endParaRPr>
          </a:p>
          <a:p>
            <a:pPr lvl="0" algn="just"/>
            <a:endParaRPr lang="es-CL" sz="1200" b="1" i="1" dirty="0">
              <a:solidFill>
                <a:schemeClr val="tx1"/>
              </a:solidFill>
            </a:endParaRPr>
          </a:p>
          <a:p>
            <a:pPr marL="171450" lvl="0" indent="-171450" algn="just">
              <a:buFont typeface="Wingdings" panose="05000000000000000000" pitchFamily="2" charset="2"/>
              <a:buChar char="Ø"/>
            </a:pPr>
            <a:r>
              <a:rPr lang="es-CL" sz="1200" b="1" i="1" dirty="0">
                <a:solidFill>
                  <a:schemeClr val="tx1"/>
                </a:solidFill>
              </a:rPr>
              <a:t>La unidad de control deberá informar al gobernador regional y al consejo regional sobre las </a:t>
            </a:r>
            <a:r>
              <a:rPr lang="es-CL" sz="1200" b="1" i="1" u="sng" dirty="0">
                <a:solidFill>
                  <a:schemeClr val="accent6">
                    <a:lumMod val="75000"/>
                  </a:schemeClr>
                </a:solidFill>
              </a:rPr>
              <a:t>reclamaciones de terceros </a:t>
            </a:r>
            <a:r>
              <a:rPr lang="es-CL" sz="1200" b="1" i="1" dirty="0">
                <a:solidFill>
                  <a:schemeClr val="tx1"/>
                </a:solidFill>
              </a:rPr>
              <a:t>que hayan sido contratados por el gobierno regional para la adquisición de activos no financieros o la ejecución de iniciativas de inversión dentro de la región, o de servicios públicos o instituciones receptoras de transferencias establecidas en convenios con el gobierno regional.</a:t>
            </a:r>
          </a:p>
          <a:p>
            <a:pPr algn="just">
              <a:lnSpc>
                <a:spcPct val="107000"/>
              </a:lnSpc>
            </a:pPr>
            <a:endParaRPr lang="es-CL" sz="1200" b="1" dirty="0">
              <a:solidFill>
                <a:schemeClr val="tx1"/>
              </a:solidFill>
            </a:endParaRPr>
          </a:p>
        </p:txBody>
      </p:sp>
      <p:sp>
        <p:nvSpPr>
          <p:cNvPr id="5" name="Datos 4"/>
          <p:cNvSpPr/>
          <p:nvPr/>
        </p:nvSpPr>
        <p:spPr>
          <a:xfrm>
            <a:off x="-339634" y="289402"/>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487680" y="111239"/>
            <a:ext cx="2220686"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CONTEXTO</a:t>
            </a:r>
            <a:endParaRPr lang="es-MX" sz="3800" b="0" dirty="0">
              <a:solidFill>
                <a:schemeClr val="bg2"/>
              </a:solidFill>
              <a:latin typeface="Bahnschrift Condensed" panose="020B0502040204020203" pitchFamily="34" charset="0"/>
            </a:endParaRPr>
          </a:p>
        </p:txBody>
      </p:sp>
      <p:sp>
        <p:nvSpPr>
          <p:cNvPr id="7" name="CuadroTexto 6"/>
          <p:cNvSpPr txBox="1"/>
          <p:nvPr/>
        </p:nvSpPr>
        <p:spPr>
          <a:xfrm>
            <a:off x="1965959" y="4286662"/>
            <a:ext cx="5199018" cy="461665"/>
          </a:xfrm>
          <a:prstGeom prst="rect">
            <a:avLst/>
          </a:prstGeom>
          <a:noFill/>
        </p:spPr>
        <p:txBody>
          <a:bodyPr wrap="square" rtlCol="0">
            <a:spAutoFit/>
          </a:bodyPr>
          <a:lstStyle/>
          <a:p>
            <a:pPr algn="just"/>
            <a:r>
              <a:rPr lang="es-CL" sz="2400" b="1" i="1" dirty="0">
                <a:solidFill>
                  <a:schemeClr val="bg2"/>
                </a:solidFill>
              </a:rPr>
              <a:t>PERÍODO ENERO A MARZO 2023.</a:t>
            </a:r>
          </a:p>
        </p:txBody>
      </p:sp>
    </p:spTree>
    <p:extLst>
      <p:ext uri="{BB962C8B-B14F-4D97-AF65-F5344CB8AC3E}">
        <p14:creationId xmlns:p14="http://schemas.microsoft.com/office/powerpoint/2010/main" val="35502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os 7"/>
          <p:cNvSpPr/>
          <p:nvPr/>
        </p:nvSpPr>
        <p:spPr>
          <a:xfrm>
            <a:off x="-330925" y="355251"/>
            <a:ext cx="1349828" cy="414020"/>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177088"/>
            <a:ext cx="716715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AVANCE PRESUPUESTARIO A MARZO 2023</a:t>
            </a:r>
            <a:endParaRPr lang="es-MX" sz="3800" b="0" dirty="0">
              <a:solidFill>
                <a:schemeClr val="bg2"/>
              </a:solidFill>
              <a:latin typeface="Bahnschrift Condensed" panose="020B0502040204020203" pitchFamily="34" charset="0"/>
            </a:endParaRPr>
          </a:p>
        </p:txBody>
      </p:sp>
      <p:sp>
        <p:nvSpPr>
          <p:cNvPr id="10" name="Datos 9"/>
          <p:cNvSpPr/>
          <p:nvPr/>
        </p:nvSpPr>
        <p:spPr>
          <a:xfrm>
            <a:off x="-426720" y="890465"/>
            <a:ext cx="1119053" cy="357868"/>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34632" y="705589"/>
            <a:ext cx="2987539"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POR SUBTÍTULO</a:t>
            </a:r>
            <a:endParaRPr lang="es-MX" sz="2400" b="0" dirty="0">
              <a:solidFill>
                <a:schemeClr val="bg2"/>
              </a:solidFill>
              <a:latin typeface="Bahnschrift Condensed" panose="020B0502040204020203" pitchFamily="34" charset="0"/>
            </a:endParaRPr>
          </a:p>
        </p:txBody>
      </p:sp>
      <p:sp>
        <p:nvSpPr>
          <p:cNvPr id="13" name="Google Shape;57;p15"/>
          <p:cNvSpPr txBox="1">
            <a:spLocks/>
          </p:cNvSpPr>
          <p:nvPr/>
        </p:nvSpPr>
        <p:spPr>
          <a:xfrm>
            <a:off x="4860489" y="1756604"/>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pic>
        <p:nvPicPr>
          <p:cNvPr id="2" name="Imagen 1"/>
          <p:cNvPicPr>
            <a:picLocks noChangeAspect="1"/>
          </p:cNvPicPr>
          <p:nvPr/>
        </p:nvPicPr>
        <p:blipFill>
          <a:blip r:embed="rId2"/>
          <a:stretch>
            <a:fillRect/>
          </a:stretch>
        </p:blipFill>
        <p:spPr>
          <a:xfrm>
            <a:off x="759439" y="1320890"/>
            <a:ext cx="7989427" cy="3087991"/>
          </a:xfrm>
          <a:prstGeom prst="rect">
            <a:avLst/>
          </a:prstGeom>
        </p:spPr>
      </p:pic>
      <p:sp>
        <p:nvSpPr>
          <p:cNvPr id="12" name="Rectángulo 11"/>
          <p:cNvSpPr/>
          <p:nvPr/>
        </p:nvSpPr>
        <p:spPr>
          <a:xfrm>
            <a:off x="0" y="4651057"/>
            <a:ext cx="9144000" cy="492443"/>
          </a:xfrm>
          <a:prstGeom prst="rect">
            <a:avLst/>
          </a:prstGeom>
          <a:solidFill>
            <a:schemeClr val="bg1">
              <a:lumMod val="50000"/>
            </a:schemeClr>
          </a:solidFill>
        </p:spPr>
        <p:txBody>
          <a:bodyPr wrap="square">
            <a:spAutoFit/>
          </a:bodyPr>
          <a:lstStyle/>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ea typeface="Calibri" panose="020F0502020204030204" pitchFamily="34" charset="0"/>
                <a:cs typeface="Times New Roman" panose="02020603050405020304" pitchFamily="18" charset="0"/>
              </a:rPr>
              <a:t>INDAL, FOSIS INDESPA faltantes: en elaboración de convenio, se programa transferencia para el mes de mayo.</a:t>
            </a:r>
          </a:p>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ea typeface="Calibri" panose="020F0502020204030204" pitchFamily="34" charset="0"/>
                <a:cs typeface="Times New Roman" panose="02020603050405020304" pitchFamily="18" charset="0"/>
              </a:rPr>
              <a:t>FIC (sin distribuir), aún no ha sido programado.</a:t>
            </a:r>
            <a:endParaRPr lang="es-CL" sz="1300" dirty="0">
              <a:solidFill>
                <a:srgbClr val="FFC000"/>
              </a:solidFill>
              <a:latin typeface="Bahnschrift" panose="020B0502040204020203" pitchFamily="34" charset="0"/>
            </a:endParaRPr>
          </a:p>
        </p:txBody>
      </p:sp>
    </p:spTree>
    <p:extLst>
      <p:ext uri="{BB962C8B-B14F-4D97-AF65-F5344CB8AC3E}">
        <p14:creationId xmlns:p14="http://schemas.microsoft.com/office/powerpoint/2010/main" val="2793662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os 7"/>
          <p:cNvSpPr/>
          <p:nvPr/>
        </p:nvSpPr>
        <p:spPr>
          <a:xfrm>
            <a:off x="-330925" y="355251"/>
            <a:ext cx="1349828" cy="414020"/>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177088"/>
            <a:ext cx="716715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AVANCE PRESUPUESTARIO A MARZO 2023</a:t>
            </a:r>
            <a:endParaRPr lang="es-MX" sz="3800" b="0" dirty="0">
              <a:solidFill>
                <a:schemeClr val="bg2"/>
              </a:solidFill>
              <a:latin typeface="Bahnschrift Condensed" panose="020B0502040204020203" pitchFamily="34" charset="0"/>
            </a:endParaRPr>
          </a:p>
        </p:txBody>
      </p:sp>
      <p:sp>
        <p:nvSpPr>
          <p:cNvPr id="10" name="Datos 9"/>
          <p:cNvSpPr/>
          <p:nvPr/>
        </p:nvSpPr>
        <p:spPr>
          <a:xfrm>
            <a:off x="-426720" y="890465"/>
            <a:ext cx="1119053" cy="357868"/>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34632" y="705589"/>
            <a:ext cx="2987539"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POR SUBTÍTULO</a:t>
            </a:r>
            <a:endParaRPr lang="es-MX" sz="2400" b="0" dirty="0">
              <a:solidFill>
                <a:schemeClr val="bg2"/>
              </a:solidFill>
              <a:latin typeface="Bahnschrift Condensed" panose="020B0502040204020203" pitchFamily="34" charset="0"/>
            </a:endParaRPr>
          </a:p>
        </p:txBody>
      </p:sp>
      <p:sp>
        <p:nvSpPr>
          <p:cNvPr id="13" name="Google Shape;57;p15"/>
          <p:cNvSpPr txBox="1">
            <a:spLocks/>
          </p:cNvSpPr>
          <p:nvPr/>
        </p:nvSpPr>
        <p:spPr>
          <a:xfrm>
            <a:off x="4860489" y="1756604"/>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pic>
        <p:nvPicPr>
          <p:cNvPr id="3" name="Imagen 2"/>
          <p:cNvPicPr>
            <a:picLocks noChangeAspect="1"/>
          </p:cNvPicPr>
          <p:nvPr/>
        </p:nvPicPr>
        <p:blipFill>
          <a:blip r:embed="rId2"/>
          <a:stretch>
            <a:fillRect/>
          </a:stretch>
        </p:blipFill>
        <p:spPr>
          <a:xfrm>
            <a:off x="692333" y="1297583"/>
            <a:ext cx="7522153" cy="3075442"/>
          </a:xfrm>
          <a:prstGeom prst="rect">
            <a:avLst/>
          </a:prstGeom>
        </p:spPr>
      </p:pic>
      <p:sp>
        <p:nvSpPr>
          <p:cNvPr id="12" name="Rectángulo 11"/>
          <p:cNvSpPr/>
          <p:nvPr/>
        </p:nvSpPr>
        <p:spPr>
          <a:xfrm>
            <a:off x="0" y="4455176"/>
            <a:ext cx="9145276" cy="692497"/>
          </a:xfrm>
          <a:prstGeom prst="rect">
            <a:avLst/>
          </a:prstGeom>
          <a:solidFill>
            <a:schemeClr val="bg1">
              <a:lumMod val="50000"/>
            </a:schemeClr>
          </a:solidFill>
        </p:spPr>
        <p:txBody>
          <a:bodyPr wrap="square">
            <a:spAutoFit/>
          </a:bodyPr>
          <a:lstStyle/>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cs typeface="Times New Roman" panose="02020603050405020304" pitchFamily="18" charset="0"/>
              </a:rPr>
              <a:t>La mayoría de los recursos a entidades públicas han sido transferidos, y debido a la flexibilidad presupuestaria se han contabilizado como devengadas. Sin embargo, se debe estar a la espera de las rendiciones correspondientes</a:t>
            </a:r>
          </a:p>
          <a:p>
            <a:pPr marL="285750" indent="-285750" algn="just">
              <a:buFont typeface="Arial" panose="020B0604020202020204" pitchFamily="34" charset="0"/>
              <a:buChar char="•"/>
            </a:pPr>
            <a:r>
              <a:rPr lang="es-CL" sz="1300" dirty="0">
                <a:solidFill>
                  <a:srgbClr val="FFC000"/>
                </a:solidFill>
                <a:latin typeface="Bahnschrift" panose="020B0502040204020203" pitchFamily="34" charset="0"/>
                <a:cs typeface="Times New Roman" panose="02020603050405020304" pitchFamily="18" charset="0"/>
              </a:rPr>
              <a:t>Este año la distribución para el FRIL es mayor que el año anterior en 524 millones (MM$1.980).</a:t>
            </a:r>
            <a:endParaRPr lang="es-CL" sz="1300" dirty="0">
              <a:solidFill>
                <a:srgbClr val="FFC000"/>
              </a:solidFill>
              <a:latin typeface="Bahnschrift" panose="020B0502040204020203" pitchFamily="34" charset="0"/>
            </a:endParaRPr>
          </a:p>
        </p:txBody>
      </p:sp>
    </p:spTree>
    <p:extLst>
      <p:ext uri="{BB962C8B-B14F-4D97-AF65-F5344CB8AC3E}">
        <p14:creationId xmlns:p14="http://schemas.microsoft.com/office/powerpoint/2010/main" val="522427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14" name="Google Shape;517;p28"/>
          <p:cNvSpPr txBox="1">
            <a:spLocks noGrp="1"/>
          </p:cNvSpPr>
          <p:nvPr>
            <p:ph type="title"/>
          </p:nvPr>
        </p:nvSpPr>
        <p:spPr>
          <a:xfrm>
            <a:off x="0" y="0"/>
            <a:ext cx="9144000" cy="366413"/>
          </a:xfrm>
          <a:prstGeom prst="rect">
            <a:avLst/>
          </a:prstGeom>
          <a:solidFill>
            <a:schemeClr val="accent6">
              <a:lumMod val="20000"/>
              <a:lumOff val="80000"/>
            </a:schemeClr>
          </a:solidFill>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solidFill>
                  <a:schemeClr val="accent1"/>
                </a:solidFill>
              </a:rPr>
              <a:t>ESTADOS DE PROCESOS LICITATORIOS</a:t>
            </a:r>
            <a:endParaRPr sz="1800" dirty="0">
              <a:solidFill>
                <a:schemeClr val="accent1"/>
              </a:solidFill>
            </a:endParaRPr>
          </a:p>
        </p:txBody>
      </p:sp>
      <p:sp>
        <p:nvSpPr>
          <p:cNvPr id="7" name="CuadroTexto 6"/>
          <p:cNvSpPr txBox="1"/>
          <p:nvPr/>
        </p:nvSpPr>
        <p:spPr>
          <a:xfrm>
            <a:off x="20415" y="545638"/>
            <a:ext cx="2988365" cy="523220"/>
          </a:xfrm>
          <a:prstGeom prst="rect">
            <a:avLst/>
          </a:prstGeom>
          <a:noFill/>
        </p:spPr>
        <p:txBody>
          <a:bodyPr wrap="square" rtlCol="0">
            <a:spAutoFit/>
          </a:bodyPr>
          <a:lstStyle/>
          <a:p>
            <a:pPr algn="ctr"/>
            <a:r>
              <a:rPr lang="es-CL" sz="2800" dirty="0">
                <a:solidFill>
                  <a:srgbClr val="002060"/>
                </a:solidFill>
                <a:latin typeface="Bahnschrift" panose="020B0502040204020203" pitchFamily="34" charset="0"/>
                <a:cs typeface="Leelawadee" panose="020B0502040204020203" pitchFamily="34" charset="-34"/>
              </a:rPr>
              <a:t>1° TRIMESTRE</a:t>
            </a:r>
          </a:p>
        </p:txBody>
      </p:sp>
      <p:sp>
        <p:nvSpPr>
          <p:cNvPr id="5" name="Forma libre 4">
            <a:extLst>
              <a:ext uri="{FF2B5EF4-FFF2-40B4-BE49-F238E27FC236}">
                <a16:creationId xmlns:a16="http://schemas.microsoft.com/office/drawing/2014/main" id="{AA54E499-F51F-4F8A-A76F-3414A20470FF}"/>
              </a:ext>
            </a:extLst>
          </p:cNvPr>
          <p:cNvSpPr/>
          <p:nvPr/>
        </p:nvSpPr>
        <p:spPr>
          <a:xfrm rot="5400000">
            <a:off x="1334636" y="1967218"/>
            <a:ext cx="360811" cy="279183"/>
          </a:xfrm>
          <a:custGeom>
            <a:avLst/>
            <a:gdLst>
              <a:gd name="connsiteX0" fmla="*/ 0 w 360811"/>
              <a:gd name="connsiteY0" fmla="*/ 96935 h 484676"/>
              <a:gd name="connsiteX1" fmla="*/ 180406 w 360811"/>
              <a:gd name="connsiteY1" fmla="*/ 96935 h 484676"/>
              <a:gd name="connsiteX2" fmla="*/ 180406 w 360811"/>
              <a:gd name="connsiteY2" fmla="*/ 0 h 484676"/>
              <a:gd name="connsiteX3" fmla="*/ 360811 w 360811"/>
              <a:gd name="connsiteY3" fmla="*/ 242338 h 484676"/>
              <a:gd name="connsiteX4" fmla="*/ 180406 w 360811"/>
              <a:gd name="connsiteY4" fmla="*/ 484676 h 484676"/>
              <a:gd name="connsiteX5" fmla="*/ 180406 w 360811"/>
              <a:gd name="connsiteY5" fmla="*/ 387741 h 484676"/>
              <a:gd name="connsiteX6" fmla="*/ 0 w 360811"/>
              <a:gd name="connsiteY6" fmla="*/ 387741 h 484676"/>
              <a:gd name="connsiteX7" fmla="*/ 0 w 360811"/>
              <a:gd name="connsiteY7" fmla="*/ 96935 h 4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811" h="484676">
                <a:moveTo>
                  <a:pt x="0" y="96935"/>
                </a:moveTo>
                <a:lnTo>
                  <a:pt x="180406" y="96935"/>
                </a:lnTo>
                <a:lnTo>
                  <a:pt x="180406" y="0"/>
                </a:lnTo>
                <a:lnTo>
                  <a:pt x="360811" y="242338"/>
                </a:lnTo>
                <a:lnTo>
                  <a:pt x="180406" y="484676"/>
                </a:lnTo>
                <a:lnTo>
                  <a:pt x="180406" y="387741"/>
                </a:lnTo>
                <a:lnTo>
                  <a:pt x="0" y="387741"/>
                </a:lnTo>
                <a:lnTo>
                  <a:pt x="0" y="96935"/>
                </a:lnTo>
                <a:close/>
              </a:path>
            </a:pathLst>
          </a:custGeom>
          <a:solidFill>
            <a:schemeClr val="accent4"/>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 tIns="96936" rIns="108244" bIns="96934" numCol="1" spcCol="1270" anchor="ctr" anchorCtr="0">
            <a:noAutofit/>
          </a:bodyPr>
          <a:lstStyle/>
          <a:p>
            <a:pPr lvl="0" algn="ctr" defTabSz="622300">
              <a:lnSpc>
                <a:spcPct val="90000"/>
              </a:lnSpc>
              <a:spcBef>
                <a:spcPct val="0"/>
              </a:spcBef>
              <a:spcAft>
                <a:spcPct val="35000"/>
              </a:spcAft>
            </a:pPr>
            <a:endParaRPr lang="es-ES" sz="1000" kern="1200">
              <a:latin typeface="Leelawadee" panose="020B0502040204020203" pitchFamily="34" charset="-34"/>
              <a:cs typeface="Leelawadee" panose="020B0502040204020203" pitchFamily="34" charset="-34"/>
            </a:endParaRPr>
          </a:p>
        </p:txBody>
      </p:sp>
      <p:sp>
        <p:nvSpPr>
          <p:cNvPr id="6" name="Forma libre 7">
            <a:extLst>
              <a:ext uri="{FF2B5EF4-FFF2-40B4-BE49-F238E27FC236}">
                <a16:creationId xmlns:a16="http://schemas.microsoft.com/office/drawing/2014/main" id="{1C5126F4-4B33-4339-BC45-1E296F940C03}"/>
              </a:ext>
            </a:extLst>
          </p:cNvPr>
          <p:cNvSpPr/>
          <p:nvPr/>
        </p:nvSpPr>
        <p:spPr>
          <a:xfrm>
            <a:off x="838144" y="1256203"/>
            <a:ext cx="1352906" cy="588083"/>
          </a:xfrm>
          <a:custGeom>
            <a:avLst/>
            <a:gdLst>
              <a:gd name="connsiteX0" fmla="*/ 0 w 1463992"/>
              <a:gd name="connsiteY0" fmla="*/ 757998 h 1515995"/>
              <a:gd name="connsiteX1" fmla="*/ 731996 w 1463992"/>
              <a:gd name="connsiteY1" fmla="*/ 0 h 1515995"/>
              <a:gd name="connsiteX2" fmla="*/ 1463992 w 1463992"/>
              <a:gd name="connsiteY2" fmla="*/ 757998 h 1515995"/>
              <a:gd name="connsiteX3" fmla="*/ 731996 w 1463992"/>
              <a:gd name="connsiteY3" fmla="*/ 1515996 h 1515995"/>
              <a:gd name="connsiteX4" fmla="*/ 0 w 1463992"/>
              <a:gd name="connsiteY4" fmla="*/ 757998 h 1515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992" h="1515995">
                <a:moveTo>
                  <a:pt x="0" y="757998"/>
                </a:moveTo>
                <a:cubicBezTo>
                  <a:pt x="0" y="339367"/>
                  <a:pt x="327726" y="0"/>
                  <a:pt x="731996" y="0"/>
                </a:cubicBezTo>
                <a:cubicBezTo>
                  <a:pt x="1136266" y="0"/>
                  <a:pt x="1463992" y="339367"/>
                  <a:pt x="1463992" y="757998"/>
                </a:cubicBezTo>
                <a:cubicBezTo>
                  <a:pt x="1463992" y="1176629"/>
                  <a:pt x="1136266" y="1515996"/>
                  <a:pt x="731996" y="1515996"/>
                </a:cubicBezTo>
                <a:cubicBezTo>
                  <a:pt x="327726" y="1515996"/>
                  <a:pt x="0" y="1176629"/>
                  <a:pt x="0" y="757998"/>
                </a:cubicBezTo>
                <a:close/>
              </a:path>
            </a:pathLst>
          </a:custGeom>
          <a:solidFill>
            <a:schemeClr val="bg1">
              <a:lumMod val="6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4557" tIns="232172" rIns="224557" bIns="232172" numCol="1" spcCol="1270" anchor="ctr" anchorCtr="0">
            <a:noAutofit/>
          </a:bodyPr>
          <a:lstStyle/>
          <a:p>
            <a:pPr lvl="0" algn="ctr" defTabSz="355600">
              <a:lnSpc>
                <a:spcPct val="90000"/>
              </a:lnSpc>
              <a:spcBef>
                <a:spcPct val="0"/>
              </a:spcBef>
              <a:spcAft>
                <a:spcPct val="35000"/>
              </a:spcAft>
            </a:pPr>
            <a:r>
              <a:rPr lang="es-ES" sz="1000" b="1" kern="1200" dirty="0">
                <a:latin typeface="Leelawadee" panose="020B0502040204020203" pitchFamily="34" charset="-34"/>
                <a:cs typeface="Leelawadee" panose="020B0502040204020203" pitchFamily="34" charset="-34"/>
              </a:rPr>
              <a:t>CONTEXTO</a:t>
            </a:r>
          </a:p>
        </p:txBody>
      </p:sp>
      <p:sp>
        <p:nvSpPr>
          <p:cNvPr id="8" name="CuadroTexto 7">
            <a:extLst>
              <a:ext uri="{FF2B5EF4-FFF2-40B4-BE49-F238E27FC236}">
                <a16:creationId xmlns:a16="http://schemas.microsoft.com/office/drawing/2014/main" id="{AFA317C9-5F13-4BAF-9AFF-A4CF6904424B}"/>
              </a:ext>
            </a:extLst>
          </p:cNvPr>
          <p:cNvSpPr txBox="1"/>
          <p:nvPr/>
        </p:nvSpPr>
        <p:spPr>
          <a:xfrm>
            <a:off x="477747" y="2369333"/>
            <a:ext cx="2073699" cy="2068259"/>
          </a:xfrm>
          <a:prstGeom prst="rect">
            <a:avLst/>
          </a:prstGeom>
          <a:noFill/>
        </p:spPr>
        <p:txBody>
          <a:bodyPr wrap="square" rtlCol="0">
            <a:spAutoFit/>
          </a:bodyPr>
          <a:lstStyle/>
          <a:p>
            <a:pPr lvl="0" algn="just">
              <a:lnSpc>
                <a:spcPct val="107000"/>
              </a:lnSpc>
              <a:spcAft>
                <a:spcPts val="0"/>
              </a:spcAft>
            </a:pPr>
            <a:r>
              <a:rPr lang="es-CL" sz="1000" dirty="0">
                <a:solidFill>
                  <a:schemeClr val="accent1">
                    <a:lumMod val="50000"/>
                  </a:schemeClr>
                </a:solidFill>
                <a:latin typeface="Leelawadee" panose="020B0502040204020203" pitchFamily="34" charset="-34"/>
                <a:cs typeface="Leelawadee" panose="020B0502040204020203" pitchFamily="34" charset="-34"/>
              </a:rPr>
              <a:t>“La unidad de control emitirá informes trimestrales acerca del estado de avance del ejercicio presupuestario del gobierno regional, sobre el flujo de gastos comprometidos para el año presupuestario en curso y ejercicios presupuestarios posteriores, </a:t>
            </a:r>
            <a:r>
              <a:rPr lang="es-CL" sz="1000" b="1" u="sng" dirty="0">
                <a:solidFill>
                  <a:schemeClr val="accent1">
                    <a:lumMod val="50000"/>
                  </a:schemeClr>
                </a:solidFill>
                <a:latin typeface="Leelawadee" panose="020B0502040204020203" pitchFamily="34" charset="-34"/>
                <a:cs typeface="Leelawadee" panose="020B0502040204020203" pitchFamily="34" charset="-34"/>
              </a:rPr>
              <a:t>y respecto de los motivos por los cuales no fueron adjudicadas licitaciones públicas”</a:t>
            </a:r>
            <a:r>
              <a:rPr lang="es-CL" sz="1000" dirty="0">
                <a:solidFill>
                  <a:schemeClr val="accent1">
                    <a:lumMod val="50000"/>
                  </a:schemeClr>
                </a:solidFill>
                <a:latin typeface="Leelawadee" panose="020B0502040204020203" pitchFamily="34" charset="-34"/>
                <a:cs typeface="Leelawadee" panose="020B0502040204020203" pitchFamily="34" charset="-34"/>
              </a:rPr>
              <a:t>.</a:t>
            </a:r>
          </a:p>
        </p:txBody>
      </p:sp>
      <p:graphicFrame>
        <p:nvGraphicFramePr>
          <p:cNvPr id="2" name="Objeto 1">
            <a:extLst>
              <a:ext uri="{FF2B5EF4-FFF2-40B4-BE49-F238E27FC236}">
                <a16:creationId xmlns:a16="http://schemas.microsoft.com/office/drawing/2014/main" id="{B8A31E87-9088-4B68-9A43-92B443CC256C}"/>
              </a:ext>
            </a:extLst>
          </p:cNvPr>
          <p:cNvGraphicFramePr>
            <a:graphicFrameLocks noChangeAspect="1"/>
          </p:cNvGraphicFramePr>
          <p:nvPr>
            <p:extLst>
              <p:ext uri="{D42A27DB-BD31-4B8C-83A1-F6EECF244321}">
                <p14:modId xmlns:p14="http://schemas.microsoft.com/office/powerpoint/2010/main" val="3173782710"/>
              </p:ext>
            </p:extLst>
          </p:nvPr>
        </p:nvGraphicFramePr>
        <p:xfrm>
          <a:off x="3008780" y="1256203"/>
          <a:ext cx="5881591" cy="3204305"/>
        </p:xfrm>
        <a:graphic>
          <a:graphicData uri="http://schemas.openxmlformats.org/presentationml/2006/ole">
            <mc:AlternateContent xmlns:mc="http://schemas.openxmlformats.org/markup-compatibility/2006">
              <mc:Choice xmlns:v="urn:schemas-microsoft-com:vml" Requires="v">
                <p:oleObj spid="_x0000_s2052" name="Worksheet" r:id="rId4" imgW="9296400" imgH="4324350" progId="Excel.Sheet.12">
                  <p:embed/>
                </p:oleObj>
              </mc:Choice>
              <mc:Fallback>
                <p:oleObj name="Worksheet" r:id="rId4" imgW="9296400" imgH="4324350" progId="Excel.Sheet.12">
                  <p:embed/>
                  <p:pic>
                    <p:nvPicPr>
                      <p:cNvPr id="0" name=""/>
                      <p:cNvPicPr/>
                      <p:nvPr/>
                    </p:nvPicPr>
                    <p:blipFill>
                      <a:blip r:embed="rId5"/>
                      <a:stretch>
                        <a:fillRect/>
                      </a:stretch>
                    </p:blipFill>
                    <p:spPr>
                      <a:xfrm>
                        <a:off x="3008780" y="1256203"/>
                        <a:ext cx="5881591" cy="3204305"/>
                      </a:xfrm>
                      <a:prstGeom prst="rect">
                        <a:avLst/>
                      </a:prstGeom>
                    </p:spPr>
                  </p:pic>
                </p:oleObj>
              </mc:Fallback>
            </mc:AlternateContent>
          </a:graphicData>
        </a:graphic>
      </p:graphicFrame>
    </p:spTree>
    <p:extLst>
      <p:ext uri="{BB962C8B-B14F-4D97-AF65-F5344CB8AC3E}">
        <p14:creationId xmlns:p14="http://schemas.microsoft.com/office/powerpoint/2010/main" val="2286197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14" name="Google Shape;517;p28"/>
          <p:cNvSpPr txBox="1">
            <a:spLocks noGrp="1"/>
          </p:cNvSpPr>
          <p:nvPr>
            <p:ph type="title"/>
          </p:nvPr>
        </p:nvSpPr>
        <p:spPr>
          <a:xfrm>
            <a:off x="0" y="0"/>
            <a:ext cx="9144000" cy="366413"/>
          </a:xfrm>
          <a:prstGeom prst="rect">
            <a:avLst/>
          </a:prstGeom>
          <a:solidFill>
            <a:schemeClr val="accent6">
              <a:lumMod val="20000"/>
              <a:lumOff val="80000"/>
            </a:schemeClr>
          </a:solidFill>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solidFill>
                  <a:schemeClr val="accent1"/>
                </a:solidFill>
              </a:rPr>
              <a:t>RECLAMACIONES DE TERCEROS CONTRATADOS</a:t>
            </a:r>
            <a:endParaRPr sz="1800" dirty="0">
              <a:solidFill>
                <a:schemeClr val="accent1"/>
              </a:solidFill>
            </a:endParaRPr>
          </a:p>
        </p:txBody>
      </p:sp>
      <p:sp>
        <p:nvSpPr>
          <p:cNvPr id="7" name="CuadroTexto 6"/>
          <p:cNvSpPr txBox="1"/>
          <p:nvPr/>
        </p:nvSpPr>
        <p:spPr>
          <a:xfrm>
            <a:off x="-69326" y="540803"/>
            <a:ext cx="2988365" cy="523220"/>
          </a:xfrm>
          <a:prstGeom prst="rect">
            <a:avLst/>
          </a:prstGeom>
          <a:noFill/>
        </p:spPr>
        <p:txBody>
          <a:bodyPr wrap="square" rtlCol="0">
            <a:spAutoFit/>
          </a:bodyPr>
          <a:lstStyle/>
          <a:p>
            <a:pPr algn="ctr"/>
            <a:r>
              <a:rPr lang="es-CL" sz="2800" dirty="0">
                <a:solidFill>
                  <a:srgbClr val="002060"/>
                </a:solidFill>
                <a:latin typeface="Bahnschrift" panose="020B0502040204020203" pitchFamily="34" charset="0"/>
                <a:cs typeface="Leelawadee" panose="020B0502040204020203" pitchFamily="34" charset="-34"/>
              </a:rPr>
              <a:t>1° TRIMESTRE</a:t>
            </a:r>
          </a:p>
        </p:txBody>
      </p:sp>
      <p:sp>
        <p:nvSpPr>
          <p:cNvPr id="4" name="Forma libre 4">
            <a:extLst>
              <a:ext uri="{FF2B5EF4-FFF2-40B4-BE49-F238E27FC236}">
                <a16:creationId xmlns:a16="http://schemas.microsoft.com/office/drawing/2014/main" id="{FBA08C31-31B5-4E90-B4A4-E2A1CC8F536F}"/>
              </a:ext>
            </a:extLst>
          </p:cNvPr>
          <p:cNvSpPr/>
          <p:nvPr/>
        </p:nvSpPr>
        <p:spPr>
          <a:xfrm rot="5400000">
            <a:off x="1195046" y="1999462"/>
            <a:ext cx="360811" cy="279183"/>
          </a:xfrm>
          <a:custGeom>
            <a:avLst/>
            <a:gdLst>
              <a:gd name="connsiteX0" fmla="*/ 0 w 360811"/>
              <a:gd name="connsiteY0" fmla="*/ 96935 h 484676"/>
              <a:gd name="connsiteX1" fmla="*/ 180406 w 360811"/>
              <a:gd name="connsiteY1" fmla="*/ 96935 h 484676"/>
              <a:gd name="connsiteX2" fmla="*/ 180406 w 360811"/>
              <a:gd name="connsiteY2" fmla="*/ 0 h 484676"/>
              <a:gd name="connsiteX3" fmla="*/ 360811 w 360811"/>
              <a:gd name="connsiteY3" fmla="*/ 242338 h 484676"/>
              <a:gd name="connsiteX4" fmla="*/ 180406 w 360811"/>
              <a:gd name="connsiteY4" fmla="*/ 484676 h 484676"/>
              <a:gd name="connsiteX5" fmla="*/ 180406 w 360811"/>
              <a:gd name="connsiteY5" fmla="*/ 387741 h 484676"/>
              <a:gd name="connsiteX6" fmla="*/ 0 w 360811"/>
              <a:gd name="connsiteY6" fmla="*/ 387741 h 484676"/>
              <a:gd name="connsiteX7" fmla="*/ 0 w 360811"/>
              <a:gd name="connsiteY7" fmla="*/ 96935 h 4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811" h="484676">
                <a:moveTo>
                  <a:pt x="0" y="96935"/>
                </a:moveTo>
                <a:lnTo>
                  <a:pt x="180406" y="96935"/>
                </a:lnTo>
                <a:lnTo>
                  <a:pt x="180406" y="0"/>
                </a:lnTo>
                <a:lnTo>
                  <a:pt x="360811" y="242338"/>
                </a:lnTo>
                <a:lnTo>
                  <a:pt x="180406" y="484676"/>
                </a:lnTo>
                <a:lnTo>
                  <a:pt x="180406" y="387741"/>
                </a:lnTo>
                <a:lnTo>
                  <a:pt x="0" y="387741"/>
                </a:lnTo>
                <a:lnTo>
                  <a:pt x="0" y="96935"/>
                </a:lnTo>
                <a:close/>
              </a:path>
            </a:pathLst>
          </a:custGeom>
          <a:solidFill>
            <a:schemeClr val="accent4"/>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 tIns="96936" rIns="108244" bIns="96934" numCol="1" spcCol="1270" anchor="ctr" anchorCtr="0">
            <a:noAutofit/>
          </a:bodyPr>
          <a:lstStyle/>
          <a:p>
            <a:pPr lvl="0" algn="ctr" defTabSz="622300">
              <a:lnSpc>
                <a:spcPct val="90000"/>
              </a:lnSpc>
              <a:spcBef>
                <a:spcPct val="0"/>
              </a:spcBef>
              <a:spcAft>
                <a:spcPct val="35000"/>
              </a:spcAft>
            </a:pPr>
            <a:endParaRPr lang="es-ES" sz="1000" kern="1200">
              <a:latin typeface="Leelawadee" panose="020B0502040204020203" pitchFamily="34" charset="-34"/>
              <a:cs typeface="Leelawadee" panose="020B0502040204020203" pitchFamily="34" charset="-34"/>
            </a:endParaRPr>
          </a:p>
        </p:txBody>
      </p:sp>
      <p:sp>
        <p:nvSpPr>
          <p:cNvPr id="5" name="Forma libre 7">
            <a:extLst>
              <a:ext uri="{FF2B5EF4-FFF2-40B4-BE49-F238E27FC236}">
                <a16:creationId xmlns:a16="http://schemas.microsoft.com/office/drawing/2014/main" id="{16DE8804-AC84-4A4C-9E2A-D2E1EBF398CE}"/>
              </a:ext>
            </a:extLst>
          </p:cNvPr>
          <p:cNvSpPr/>
          <p:nvPr/>
        </p:nvSpPr>
        <p:spPr>
          <a:xfrm>
            <a:off x="698996" y="1238414"/>
            <a:ext cx="1352906" cy="588083"/>
          </a:xfrm>
          <a:custGeom>
            <a:avLst/>
            <a:gdLst>
              <a:gd name="connsiteX0" fmla="*/ 0 w 1463992"/>
              <a:gd name="connsiteY0" fmla="*/ 757998 h 1515995"/>
              <a:gd name="connsiteX1" fmla="*/ 731996 w 1463992"/>
              <a:gd name="connsiteY1" fmla="*/ 0 h 1515995"/>
              <a:gd name="connsiteX2" fmla="*/ 1463992 w 1463992"/>
              <a:gd name="connsiteY2" fmla="*/ 757998 h 1515995"/>
              <a:gd name="connsiteX3" fmla="*/ 731996 w 1463992"/>
              <a:gd name="connsiteY3" fmla="*/ 1515996 h 1515995"/>
              <a:gd name="connsiteX4" fmla="*/ 0 w 1463992"/>
              <a:gd name="connsiteY4" fmla="*/ 757998 h 1515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992" h="1515995">
                <a:moveTo>
                  <a:pt x="0" y="757998"/>
                </a:moveTo>
                <a:cubicBezTo>
                  <a:pt x="0" y="339367"/>
                  <a:pt x="327726" y="0"/>
                  <a:pt x="731996" y="0"/>
                </a:cubicBezTo>
                <a:cubicBezTo>
                  <a:pt x="1136266" y="0"/>
                  <a:pt x="1463992" y="339367"/>
                  <a:pt x="1463992" y="757998"/>
                </a:cubicBezTo>
                <a:cubicBezTo>
                  <a:pt x="1463992" y="1176629"/>
                  <a:pt x="1136266" y="1515996"/>
                  <a:pt x="731996" y="1515996"/>
                </a:cubicBezTo>
                <a:cubicBezTo>
                  <a:pt x="327726" y="1515996"/>
                  <a:pt x="0" y="1176629"/>
                  <a:pt x="0" y="757998"/>
                </a:cubicBezTo>
                <a:close/>
              </a:path>
            </a:pathLst>
          </a:custGeom>
          <a:solidFill>
            <a:schemeClr val="bg1">
              <a:lumMod val="6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4557" tIns="232172" rIns="224557" bIns="232172" numCol="1" spcCol="1270" anchor="ctr" anchorCtr="0">
            <a:noAutofit/>
          </a:bodyPr>
          <a:lstStyle/>
          <a:p>
            <a:pPr lvl="0" algn="ctr" defTabSz="355600">
              <a:lnSpc>
                <a:spcPct val="90000"/>
              </a:lnSpc>
              <a:spcBef>
                <a:spcPct val="0"/>
              </a:spcBef>
              <a:spcAft>
                <a:spcPct val="35000"/>
              </a:spcAft>
            </a:pPr>
            <a:r>
              <a:rPr lang="es-ES" sz="1000" b="1" kern="1200" dirty="0">
                <a:latin typeface="Leelawadee" panose="020B0502040204020203" pitchFamily="34" charset="-34"/>
                <a:cs typeface="Leelawadee" panose="020B0502040204020203" pitchFamily="34" charset="-34"/>
              </a:rPr>
              <a:t>CONTEXTO</a:t>
            </a:r>
          </a:p>
        </p:txBody>
      </p:sp>
      <p:sp>
        <p:nvSpPr>
          <p:cNvPr id="6" name="CuadroTexto 5">
            <a:extLst>
              <a:ext uri="{FF2B5EF4-FFF2-40B4-BE49-F238E27FC236}">
                <a16:creationId xmlns:a16="http://schemas.microsoft.com/office/drawing/2014/main" id="{4E784518-47FB-47F5-B8B6-3AF8D0CD0815}"/>
              </a:ext>
            </a:extLst>
          </p:cNvPr>
          <p:cNvSpPr txBox="1"/>
          <p:nvPr/>
        </p:nvSpPr>
        <p:spPr>
          <a:xfrm>
            <a:off x="388008" y="2412548"/>
            <a:ext cx="2073699" cy="2397579"/>
          </a:xfrm>
          <a:prstGeom prst="rect">
            <a:avLst/>
          </a:prstGeom>
          <a:noFill/>
        </p:spPr>
        <p:txBody>
          <a:bodyPr wrap="square" rtlCol="0">
            <a:spAutoFit/>
          </a:bodyPr>
          <a:lstStyle/>
          <a:p>
            <a:pPr lvl="0" algn="just">
              <a:lnSpc>
                <a:spcPct val="107000"/>
              </a:lnSpc>
            </a:pPr>
            <a:r>
              <a:rPr lang="es-CL" sz="1000" dirty="0">
                <a:solidFill>
                  <a:schemeClr val="accent1">
                    <a:lumMod val="50000"/>
                  </a:schemeClr>
                </a:solidFill>
                <a:latin typeface="Leelawadee" panose="020B0502040204020203" pitchFamily="34" charset="-34"/>
                <a:cs typeface="Leelawadee" panose="020B0502040204020203" pitchFamily="34" charset="-34"/>
              </a:rPr>
              <a:t>“</a:t>
            </a:r>
            <a:r>
              <a:rPr lang="es-CL" sz="1000" b="1" u="sng" dirty="0">
                <a:solidFill>
                  <a:schemeClr val="accent1">
                    <a:lumMod val="50000"/>
                  </a:schemeClr>
                </a:solidFill>
                <a:latin typeface="Leelawadee" panose="020B0502040204020203" pitchFamily="34" charset="-34"/>
                <a:cs typeface="Leelawadee" panose="020B0502040204020203" pitchFamily="34" charset="-34"/>
              </a:rPr>
              <a:t>La unidad de control deberá informar al gobernador regional y al consejo regional sobre las reclamaciones de terceros que hayan sido contratados por el gobierno regional</a:t>
            </a:r>
            <a:r>
              <a:rPr lang="es-CL" sz="1000" b="1" dirty="0">
                <a:solidFill>
                  <a:schemeClr val="accent1">
                    <a:lumMod val="50000"/>
                  </a:schemeClr>
                </a:solidFill>
                <a:latin typeface="Leelawadee" panose="020B0502040204020203" pitchFamily="34" charset="-34"/>
                <a:cs typeface="Leelawadee" panose="020B0502040204020203" pitchFamily="34" charset="-34"/>
              </a:rPr>
              <a:t> </a:t>
            </a:r>
            <a:r>
              <a:rPr lang="es-CL" sz="1000" dirty="0">
                <a:solidFill>
                  <a:schemeClr val="accent1">
                    <a:lumMod val="50000"/>
                  </a:schemeClr>
                </a:solidFill>
                <a:latin typeface="Leelawadee" panose="020B0502040204020203" pitchFamily="34" charset="-34"/>
                <a:cs typeface="Leelawadee" panose="020B0502040204020203" pitchFamily="34" charset="-34"/>
              </a:rPr>
              <a:t>para la adquisición de activos no financieros o la ejecución de iniciativas de inversión dentro de la región, o de servicios públicos o instituciones receptoras de transferencias establecidas en convenios con el gobierno regional”.</a:t>
            </a:r>
          </a:p>
        </p:txBody>
      </p:sp>
      <p:graphicFrame>
        <p:nvGraphicFramePr>
          <p:cNvPr id="3" name="Objeto 2">
            <a:extLst>
              <a:ext uri="{FF2B5EF4-FFF2-40B4-BE49-F238E27FC236}">
                <a16:creationId xmlns:a16="http://schemas.microsoft.com/office/drawing/2014/main" id="{D503D94B-1004-4E39-8FB8-3F46EF8566D1}"/>
              </a:ext>
            </a:extLst>
          </p:cNvPr>
          <p:cNvGraphicFramePr>
            <a:graphicFrameLocks noChangeAspect="1"/>
          </p:cNvGraphicFramePr>
          <p:nvPr>
            <p:extLst>
              <p:ext uri="{D42A27DB-BD31-4B8C-83A1-F6EECF244321}">
                <p14:modId xmlns:p14="http://schemas.microsoft.com/office/powerpoint/2010/main" val="877306276"/>
              </p:ext>
            </p:extLst>
          </p:nvPr>
        </p:nvGraphicFramePr>
        <p:xfrm>
          <a:off x="2758774" y="2218952"/>
          <a:ext cx="6096000" cy="1238415"/>
        </p:xfrm>
        <a:graphic>
          <a:graphicData uri="http://schemas.openxmlformats.org/presentationml/2006/ole">
            <mc:AlternateContent xmlns:mc="http://schemas.openxmlformats.org/markup-compatibility/2006">
              <mc:Choice xmlns:v="urn:schemas-microsoft-com:vml" Requires="v">
                <p:oleObj spid="_x0000_s3076" name="Worksheet" r:id="rId4" imgW="9296400" imgH="1238250" progId="Excel.Sheet.12">
                  <p:embed/>
                </p:oleObj>
              </mc:Choice>
              <mc:Fallback>
                <p:oleObj name="Worksheet" r:id="rId4" imgW="9296400" imgH="1238250" progId="Excel.Sheet.12">
                  <p:embed/>
                  <p:pic>
                    <p:nvPicPr>
                      <p:cNvPr id="0" name=""/>
                      <p:cNvPicPr/>
                      <p:nvPr/>
                    </p:nvPicPr>
                    <p:blipFill>
                      <a:blip r:embed="rId5"/>
                      <a:stretch>
                        <a:fillRect/>
                      </a:stretch>
                    </p:blipFill>
                    <p:spPr>
                      <a:xfrm>
                        <a:off x="2758774" y="2218952"/>
                        <a:ext cx="6096000" cy="1238415"/>
                      </a:xfrm>
                      <a:prstGeom prst="rect">
                        <a:avLst/>
                      </a:prstGeom>
                    </p:spPr>
                  </p:pic>
                </p:oleObj>
              </mc:Fallback>
            </mc:AlternateContent>
          </a:graphicData>
        </a:graphic>
      </p:graphicFrame>
    </p:spTree>
    <p:extLst>
      <p:ext uri="{BB962C8B-B14F-4D97-AF65-F5344CB8AC3E}">
        <p14:creationId xmlns:p14="http://schemas.microsoft.com/office/powerpoint/2010/main" val="3281048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4" name="Entrada manual 3"/>
          <p:cNvSpPr/>
          <p:nvPr/>
        </p:nvSpPr>
        <p:spPr>
          <a:xfrm rot="5400000">
            <a:off x="-464822" y="464818"/>
            <a:ext cx="5143502" cy="4213859"/>
          </a:xfrm>
          <a:prstGeom prst="flowChartManualInp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Imagen 5"/>
          <p:cNvPicPr>
            <a:picLocks noChangeAspect="1"/>
          </p:cNvPicPr>
          <p:nvPr/>
        </p:nvPicPr>
        <p:blipFill>
          <a:blip r:embed="rId3"/>
          <a:stretch>
            <a:fillRect/>
          </a:stretch>
        </p:blipFill>
        <p:spPr>
          <a:xfrm>
            <a:off x="983802" y="1406101"/>
            <a:ext cx="1911577" cy="1537396"/>
          </a:xfrm>
          <a:prstGeom prst="rect">
            <a:avLst/>
          </a:prstGeom>
        </p:spPr>
      </p:pic>
      <p:sp>
        <p:nvSpPr>
          <p:cNvPr id="57" name="Google Shape;57;p15"/>
          <p:cNvSpPr txBox="1">
            <a:spLocks noGrp="1"/>
          </p:cNvSpPr>
          <p:nvPr>
            <p:ph type="ctrTitle"/>
          </p:nvPr>
        </p:nvSpPr>
        <p:spPr>
          <a:xfrm>
            <a:off x="3286102" y="1713812"/>
            <a:ext cx="5640184" cy="183843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s-CL" sz="3800" dirty="0">
                <a:solidFill>
                  <a:schemeClr val="bg2"/>
                </a:solidFill>
                <a:latin typeface="Bahnschrift Condensed" panose="020B0502040204020203" pitchFamily="34" charset="0"/>
              </a:rPr>
              <a:t>GRACIAS POR SU ATENCIÓN</a:t>
            </a:r>
            <a:endParaRPr sz="3800" b="0" dirty="0">
              <a:solidFill>
                <a:schemeClr val="bg2"/>
              </a:solidFill>
              <a:latin typeface="Bahnschrift Condensed" panose="020B0502040204020203" pitchFamily="34" charset="0"/>
            </a:endParaRPr>
          </a:p>
        </p:txBody>
      </p:sp>
      <p:sp>
        <p:nvSpPr>
          <p:cNvPr id="5" name="CuadroTexto 4"/>
          <p:cNvSpPr txBox="1"/>
          <p:nvPr/>
        </p:nvSpPr>
        <p:spPr>
          <a:xfrm>
            <a:off x="351128" y="3136268"/>
            <a:ext cx="3385930" cy="584775"/>
          </a:xfrm>
          <a:prstGeom prst="rect">
            <a:avLst/>
          </a:prstGeom>
          <a:noFill/>
        </p:spPr>
        <p:txBody>
          <a:bodyPr wrap="square" rtlCol="0">
            <a:spAutoFit/>
          </a:bodyPr>
          <a:lstStyle/>
          <a:p>
            <a:pPr algn="ctr"/>
            <a:r>
              <a:rPr lang="es-CL" sz="1600" dirty="0">
                <a:solidFill>
                  <a:schemeClr val="bg1"/>
                </a:solidFill>
                <a:latin typeface="Bahnschrift SemiLight Condensed" panose="020B0502040204020203" pitchFamily="34" charset="0"/>
              </a:rPr>
              <a:t>UNIDAD DE CONTROL Y AUDITORÍA INTERNA</a:t>
            </a:r>
          </a:p>
          <a:p>
            <a:pPr algn="ctr"/>
            <a:r>
              <a:rPr lang="es-CL" sz="1600" dirty="0">
                <a:solidFill>
                  <a:schemeClr val="bg1"/>
                </a:solidFill>
                <a:latin typeface="Bahnschrift SemiLight Condensed" panose="020B0502040204020203" pitchFamily="34" charset="0"/>
              </a:rPr>
              <a:t>RÍO BUENO, 26 DE ABRIL DE 2023</a:t>
            </a:r>
          </a:p>
        </p:txBody>
      </p:sp>
    </p:spTree>
    <p:extLst>
      <p:ext uri="{BB962C8B-B14F-4D97-AF65-F5344CB8AC3E}">
        <p14:creationId xmlns:p14="http://schemas.microsoft.com/office/powerpoint/2010/main" val="2134270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Shape 516"/>
        <p:cNvGrpSpPr/>
        <p:nvPr/>
      </p:nvGrpSpPr>
      <p:grpSpPr>
        <a:xfrm>
          <a:off x="0" y="0"/>
          <a:ext cx="0" cy="0"/>
          <a:chOff x="0" y="0"/>
          <a:chExt cx="0" cy="0"/>
        </a:xfrm>
      </p:grpSpPr>
      <p:sp>
        <p:nvSpPr>
          <p:cNvPr id="25" name="Google Shape;997;p42"/>
          <p:cNvSpPr txBox="1"/>
          <p:nvPr/>
        </p:nvSpPr>
        <p:spPr>
          <a:xfrm>
            <a:off x="2530315" y="678851"/>
            <a:ext cx="3917766" cy="1077951"/>
          </a:xfrm>
          <a:prstGeom prst="rect">
            <a:avLst/>
          </a:prstGeom>
          <a:noFill/>
          <a:ln>
            <a:noFill/>
          </a:ln>
        </p:spPr>
        <p:txBody>
          <a:bodyPr spcFirstLastPara="1" wrap="square" lIns="91425" tIns="91425" rIns="91425" bIns="91425" anchor="ctr" anchorCtr="0">
            <a:noAutofit/>
          </a:bodyPr>
          <a:lstStyle/>
          <a:p>
            <a:pPr lvl="0" algn="ctr">
              <a:buClr>
                <a:schemeClr val="dk1"/>
              </a:buClr>
              <a:buSzPts val="1100"/>
            </a:pPr>
            <a:r>
              <a:rPr lang="es-CL" sz="1800" b="1" dirty="0">
                <a:solidFill>
                  <a:schemeClr val="bg2"/>
                </a:solidFill>
              </a:rPr>
              <a:t>Ley N° 21.516 </a:t>
            </a:r>
          </a:p>
          <a:p>
            <a:pPr lvl="0" algn="ctr">
              <a:buClr>
                <a:schemeClr val="dk1"/>
              </a:buClr>
              <a:buSzPts val="1100"/>
            </a:pPr>
            <a:r>
              <a:rPr lang="es-CL" b="1" dirty="0">
                <a:solidFill>
                  <a:schemeClr val="bg2"/>
                </a:solidFill>
              </a:rPr>
              <a:t>Presupuesto del Sector Público Año 2023</a:t>
            </a:r>
            <a:endParaRPr b="1" u="sng" dirty="0">
              <a:solidFill>
                <a:schemeClr val="bg2"/>
              </a:solidFill>
              <a:latin typeface="Fira Sans Extra Condensed Medium"/>
              <a:ea typeface="Fira Sans Extra Condensed Medium"/>
              <a:cs typeface="Fira Sans Extra Condensed Medium"/>
              <a:sym typeface="Fira Sans Extra Condensed Medium"/>
            </a:endParaRPr>
          </a:p>
        </p:txBody>
      </p:sp>
      <p:sp>
        <p:nvSpPr>
          <p:cNvPr id="31" name="Google Shape;521;p28"/>
          <p:cNvSpPr txBox="1"/>
          <p:nvPr/>
        </p:nvSpPr>
        <p:spPr>
          <a:xfrm>
            <a:off x="2594641" y="1977859"/>
            <a:ext cx="3871794" cy="787681"/>
          </a:xfrm>
          <a:prstGeom prst="rect">
            <a:avLst/>
          </a:prstGeom>
          <a:noFill/>
          <a:ln>
            <a:noFill/>
          </a:ln>
        </p:spPr>
        <p:txBody>
          <a:bodyPr spcFirstLastPara="1" wrap="square" lIns="91425" tIns="91425" rIns="91425" bIns="91425" anchor="ctr" anchorCtr="0">
            <a:noAutofit/>
          </a:bodyPr>
          <a:lstStyle/>
          <a:p>
            <a:pPr lvl="0" algn="ctr"/>
            <a:r>
              <a:rPr lang="es-CL" sz="1000" b="1" dirty="0">
                <a:solidFill>
                  <a:schemeClr val="accent6">
                    <a:lumMod val="50000"/>
                  </a:schemeClr>
                </a:solidFill>
              </a:rPr>
              <a:t>MONTO GLOBAL </a:t>
            </a:r>
          </a:p>
          <a:p>
            <a:pPr lvl="0" algn="ctr"/>
            <a:r>
              <a:rPr lang="es-CL" sz="1000" b="1" dirty="0">
                <a:solidFill>
                  <a:schemeClr val="accent6">
                    <a:lumMod val="50000"/>
                  </a:schemeClr>
                </a:solidFill>
              </a:rPr>
              <a:t>FINANCIAMIENTO GOBIERNOS REGIONALES </a:t>
            </a:r>
          </a:p>
          <a:p>
            <a:pPr lvl="0" algn="ctr"/>
            <a:r>
              <a:rPr lang="es-CL" sz="2800" b="1" dirty="0">
                <a:solidFill>
                  <a:schemeClr val="accent6">
                    <a:lumMod val="50000"/>
                  </a:schemeClr>
                </a:solidFill>
              </a:rPr>
              <a:t>M$ 1.500.619.989</a:t>
            </a:r>
          </a:p>
        </p:txBody>
      </p:sp>
      <p:sp>
        <p:nvSpPr>
          <p:cNvPr id="32" name="Flecha derecha 31"/>
          <p:cNvSpPr/>
          <p:nvPr/>
        </p:nvSpPr>
        <p:spPr>
          <a:xfrm rot="5400000">
            <a:off x="4289343" y="1525209"/>
            <a:ext cx="436417" cy="386474"/>
          </a:xfrm>
          <a:prstGeom prst="rightArrow">
            <a:avLst/>
          </a:prstGeom>
          <a:solidFill>
            <a:schemeClr val="accent6">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L"/>
          </a:p>
        </p:txBody>
      </p:sp>
      <p:sp>
        <p:nvSpPr>
          <p:cNvPr id="22" name="Forma libre 21"/>
          <p:cNvSpPr/>
          <p:nvPr/>
        </p:nvSpPr>
        <p:spPr>
          <a:xfrm rot="16200000">
            <a:off x="1133541" y="4324484"/>
            <a:ext cx="360811" cy="313509"/>
          </a:xfrm>
          <a:custGeom>
            <a:avLst/>
            <a:gdLst>
              <a:gd name="connsiteX0" fmla="*/ 0 w 360811"/>
              <a:gd name="connsiteY0" fmla="*/ 96935 h 484676"/>
              <a:gd name="connsiteX1" fmla="*/ 180406 w 360811"/>
              <a:gd name="connsiteY1" fmla="*/ 96935 h 484676"/>
              <a:gd name="connsiteX2" fmla="*/ 180406 w 360811"/>
              <a:gd name="connsiteY2" fmla="*/ 0 h 484676"/>
              <a:gd name="connsiteX3" fmla="*/ 360811 w 360811"/>
              <a:gd name="connsiteY3" fmla="*/ 242338 h 484676"/>
              <a:gd name="connsiteX4" fmla="*/ 180406 w 360811"/>
              <a:gd name="connsiteY4" fmla="*/ 484676 h 484676"/>
              <a:gd name="connsiteX5" fmla="*/ 180406 w 360811"/>
              <a:gd name="connsiteY5" fmla="*/ 387741 h 484676"/>
              <a:gd name="connsiteX6" fmla="*/ 0 w 360811"/>
              <a:gd name="connsiteY6" fmla="*/ 387741 h 484676"/>
              <a:gd name="connsiteX7" fmla="*/ 0 w 360811"/>
              <a:gd name="connsiteY7" fmla="*/ 96935 h 4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811" h="484676">
                <a:moveTo>
                  <a:pt x="0" y="96935"/>
                </a:moveTo>
                <a:lnTo>
                  <a:pt x="180406" y="96935"/>
                </a:lnTo>
                <a:lnTo>
                  <a:pt x="180406" y="0"/>
                </a:lnTo>
                <a:lnTo>
                  <a:pt x="360811" y="242338"/>
                </a:lnTo>
                <a:lnTo>
                  <a:pt x="180406" y="484676"/>
                </a:lnTo>
                <a:lnTo>
                  <a:pt x="180406" y="387741"/>
                </a:lnTo>
                <a:lnTo>
                  <a:pt x="0" y="387741"/>
                </a:lnTo>
                <a:lnTo>
                  <a:pt x="0" y="96935"/>
                </a:lnTo>
                <a:close/>
              </a:path>
            </a:pathLst>
          </a:custGeom>
          <a:solidFill>
            <a:schemeClr val="bg2"/>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 tIns="96936" rIns="108244" bIns="96934" numCol="1" spcCol="1270" anchor="ctr" anchorCtr="0">
            <a:noAutofit/>
          </a:bodyPr>
          <a:lstStyle/>
          <a:p>
            <a:pPr lvl="0" algn="ctr" defTabSz="622300">
              <a:lnSpc>
                <a:spcPct val="90000"/>
              </a:lnSpc>
              <a:spcBef>
                <a:spcPct val="0"/>
              </a:spcBef>
              <a:spcAft>
                <a:spcPct val="35000"/>
              </a:spcAft>
            </a:pPr>
            <a:endParaRPr lang="es-ES" sz="1400" kern="1200"/>
          </a:p>
        </p:txBody>
      </p:sp>
      <p:sp>
        <p:nvSpPr>
          <p:cNvPr id="26" name="Rectángulo 25"/>
          <p:cNvSpPr/>
          <p:nvPr/>
        </p:nvSpPr>
        <p:spPr>
          <a:xfrm>
            <a:off x="1548086" y="4300835"/>
            <a:ext cx="2553651" cy="680468"/>
          </a:xfrm>
          <a:prstGeom prst="rect">
            <a:avLst/>
          </a:prstGeom>
          <a:solidFill>
            <a:schemeClr val="accent6">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CL" sz="1400" b="1" dirty="0"/>
              <a:t>FUNCIONAMIENTO</a:t>
            </a:r>
          </a:p>
          <a:p>
            <a:pPr algn="ctr"/>
            <a:r>
              <a:rPr lang="es-CL" sz="2400" b="1" dirty="0"/>
              <a:t>M$ 6.417.366</a:t>
            </a:r>
          </a:p>
        </p:txBody>
      </p:sp>
      <p:sp>
        <p:nvSpPr>
          <p:cNvPr id="33" name="Rectángulo 32"/>
          <p:cNvSpPr/>
          <p:nvPr/>
        </p:nvSpPr>
        <p:spPr>
          <a:xfrm>
            <a:off x="4952315" y="4300833"/>
            <a:ext cx="2553651" cy="680470"/>
          </a:xfrm>
          <a:prstGeom prst="rect">
            <a:avLst/>
          </a:prstGeom>
          <a:solidFill>
            <a:schemeClr val="accent6">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CL" b="1" dirty="0"/>
              <a:t>INVERSIÓN REGIONAL</a:t>
            </a:r>
          </a:p>
          <a:p>
            <a:pPr algn="ctr"/>
            <a:r>
              <a:rPr lang="es-CL" sz="2400" b="1" dirty="0"/>
              <a:t>M$ 62.132.589</a:t>
            </a:r>
          </a:p>
        </p:txBody>
      </p:sp>
      <p:sp>
        <p:nvSpPr>
          <p:cNvPr id="35" name="CuadroTexto 34"/>
          <p:cNvSpPr txBox="1"/>
          <p:nvPr/>
        </p:nvSpPr>
        <p:spPr>
          <a:xfrm>
            <a:off x="0" y="4205252"/>
            <a:ext cx="1353396" cy="619272"/>
          </a:xfrm>
          <a:prstGeom prst="rect">
            <a:avLst/>
          </a:prstGeom>
          <a:noFill/>
        </p:spPr>
        <p:txBody>
          <a:bodyPr wrap="square" rtlCol="0">
            <a:spAutoFit/>
          </a:bodyPr>
          <a:lstStyle/>
          <a:p>
            <a:pPr lvl="0" algn="just">
              <a:lnSpc>
                <a:spcPct val="107000"/>
              </a:lnSpc>
              <a:spcAft>
                <a:spcPts val="0"/>
              </a:spcAft>
            </a:pPr>
            <a:r>
              <a:rPr lang="es-CL" sz="3200" b="1" dirty="0">
                <a:solidFill>
                  <a:schemeClr val="bg2"/>
                </a:solidFill>
              </a:rPr>
              <a:t>+27%</a:t>
            </a:r>
          </a:p>
        </p:txBody>
      </p:sp>
      <p:sp>
        <p:nvSpPr>
          <p:cNvPr id="36" name="Datos 35"/>
          <p:cNvSpPr/>
          <p:nvPr/>
        </p:nvSpPr>
        <p:spPr>
          <a:xfrm>
            <a:off x="-339634" y="289402"/>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37" name="Google Shape;57;p15"/>
          <p:cNvSpPr txBox="1">
            <a:spLocks/>
          </p:cNvSpPr>
          <p:nvPr/>
        </p:nvSpPr>
        <p:spPr>
          <a:xfrm>
            <a:off x="487680" y="111239"/>
            <a:ext cx="722811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FINANCIAMIENTO GOBIERNOS REGIONALES</a:t>
            </a:r>
            <a:endParaRPr lang="es-MX" sz="3800" b="0" dirty="0">
              <a:solidFill>
                <a:schemeClr val="bg2"/>
              </a:solidFill>
              <a:latin typeface="Bahnschrift Condensed" panose="020B0502040204020203" pitchFamily="34" charset="0"/>
            </a:endParaRPr>
          </a:p>
        </p:txBody>
      </p:sp>
      <p:sp>
        <p:nvSpPr>
          <p:cNvPr id="7" name="Llamada rectangular redondeada 6"/>
          <p:cNvSpPr/>
          <p:nvPr/>
        </p:nvSpPr>
        <p:spPr>
          <a:xfrm>
            <a:off x="6459091" y="1297829"/>
            <a:ext cx="1692531" cy="587958"/>
          </a:xfrm>
          <a:prstGeom prst="wedgeRoundRectCallout">
            <a:avLst>
              <a:gd name="adj1" fmla="val -60247"/>
              <a:gd name="adj2" fmla="val 204531"/>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solidFill>
                  <a:schemeClr val="bg1">
                    <a:lumMod val="65000"/>
                  </a:schemeClr>
                </a:solidFill>
              </a:rPr>
              <a:t>M$ 1.440.701.017</a:t>
            </a:r>
          </a:p>
          <a:p>
            <a:pPr algn="ctr"/>
            <a:r>
              <a:rPr lang="es-CL" sz="1200" b="1" dirty="0">
                <a:solidFill>
                  <a:schemeClr val="bg1">
                    <a:lumMod val="65000"/>
                  </a:schemeClr>
                </a:solidFill>
              </a:rPr>
              <a:t>Año 2022</a:t>
            </a:r>
          </a:p>
        </p:txBody>
      </p:sp>
      <p:sp>
        <p:nvSpPr>
          <p:cNvPr id="39" name="Flecha derecha 38"/>
          <p:cNvSpPr/>
          <p:nvPr/>
        </p:nvSpPr>
        <p:spPr>
          <a:xfrm rot="5400000">
            <a:off x="4289342" y="2842910"/>
            <a:ext cx="436417" cy="386474"/>
          </a:xfrm>
          <a:prstGeom prst="rightArrow">
            <a:avLst/>
          </a:prstGeom>
          <a:solidFill>
            <a:schemeClr val="accent6">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L"/>
          </a:p>
        </p:txBody>
      </p:sp>
      <p:sp>
        <p:nvSpPr>
          <p:cNvPr id="40" name="Google Shape;521;p28"/>
          <p:cNvSpPr txBox="1"/>
          <p:nvPr/>
        </p:nvSpPr>
        <p:spPr>
          <a:xfrm>
            <a:off x="2614839" y="3218027"/>
            <a:ext cx="3871794" cy="787681"/>
          </a:xfrm>
          <a:prstGeom prst="rect">
            <a:avLst/>
          </a:prstGeom>
          <a:noFill/>
          <a:ln>
            <a:noFill/>
          </a:ln>
        </p:spPr>
        <p:txBody>
          <a:bodyPr spcFirstLastPara="1" wrap="square" lIns="91425" tIns="91425" rIns="91425" bIns="91425" anchor="ctr" anchorCtr="0">
            <a:noAutofit/>
          </a:bodyPr>
          <a:lstStyle/>
          <a:p>
            <a:pPr lvl="0" algn="ctr"/>
            <a:r>
              <a:rPr lang="es-CL" sz="1000" b="1" dirty="0">
                <a:solidFill>
                  <a:schemeClr val="bg2"/>
                </a:solidFill>
              </a:rPr>
              <a:t>PRESUPUESTO GOBIERNO REGIONAL DE LOS RÍOS</a:t>
            </a:r>
          </a:p>
          <a:p>
            <a:pPr lvl="0" algn="ctr"/>
            <a:r>
              <a:rPr lang="es-CL" sz="2800" b="1" dirty="0">
                <a:solidFill>
                  <a:schemeClr val="bg2"/>
                </a:solidFill>
              </a:rPr>
              <a:t>M$ 68.549.655</a:t>
            </a:r>
          </a:p>
        </p:txBody>
      </p:sp>
      <p:sp>
        <p:nvSpPr>
          <p:cNvPr id="41" name="Forma libre 40"/>
          <p:cNvSpPr/>
          <p:nvPr/>
        </p:nvSpPr>
        <p:spPr>
          <a:xfrm rot="16200000">
            <a:off x="7564822" y="4358134"/>
            <a:ext cx="360811" cy="313509"/>
          </a:xfrm>
          <a:custGeom>
            <a:avLst/>
            <a:gdLst>
              <a:gd name="connsiteX0" fmla="*/ 0 w 360811"/>
              <a:gd name="connsiteY0" fmla="*/ 96935 h 484676"/>
              <a:gd name="connsiteX1" fmla="*/ 180406 w 360811"/>
              <a:gd name="connsiteY1" fmla="*/ 96935 h 484676"/>
              <a:gd name="connsiteX2" fmla="*/ 180406 w 360811"/>
              <a:gd name="connsiteY2" fmla="*/ 0 h 484676"/>
              <a:gd name="connsiteX3" fmla="*/ 360811 w 360811"/>
              <a:gd name="connsiteY3" fmla="*/ 242338 h 484676"/>
              <a:gd name="connsiteX4" fmla="*/ 180406 w 360811"/>
              <a:gd name="connsiteY4" fmla="*/ 484676 h 484676"/>
              <a:gd name="connsiteX5" fmla="*/ 180406 w 360811"/>
              <a:gd name="connsiteY5" fmla="*/ 387741 h 484676"/>
              <a:gd name="connsiteX6" fmla="*/ 0 w 360811"/>
              <a:gd name="connsiteY6" fmla="*/ 387741 h 484676"/>
              <a:gd name="connsiteX7" fmla="*/ 0 w 360811"/>
              <a:gd name="connsiteY7" fmla="*/ 96935 h 4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811" h="484676">
                <a:moveTo>
                  <a:pt x="0" y="96935"/>
                </a:moveTo>
                <a:lnTo>
                  <a:pt x="180406" y="96935"/>
                </a:lnTo>
                <a:lnTo>
                  <a:pt x="180406" y="0"/>
                </a:lnTo>
                <a:lnTo>
                  <a:pt x="360811" y="242338"/>
                </a:lnTo>
                <a:lnTo>
                  <a:pt x="180406" y="484676"/>
                </a:lnTo>
                <a:lnTo>
                  <a:pt x="180406" y="387741"/>
                </a:lnTo>
                <a:lnTo>
                  <a:pt x="0" y="387741"/>
                </a:lnTo>
                <a:lnTo>
                  <a:pt x="0" y="96935"/>
                </a:lnTo>
                <a:close/>
              </a:path>
            </a:pathLst>
          </a:custGeom>
          <a:solidFill>
            <a:schemeClr val="bg2"/>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 tIns="96936" rIns="108244" bIns="96934" numCol="1" spcCol="1270" anchor="ctr" anchorCtr="0">
            <a:noAutofit/>
          </a:bodyPr>
          <a:lstStyle/>
          <a:p>
            <a:pPr lvl="0" algn="ctr" defTabSz="622300">
              <a:lnSpc>
                <a:spcPct val="90000"/>
              </a:lnSpc>
              <a:spcBef>
                <a:spcPct val="0"/>
              </a:spcBef>
              <a:spcAft>
                <a:spcPct val="35000"/>
              </a:spcAft>
            </a:pPr>
            <a:endParaRPr lang="es-ES" sz="1400" kern="1200"/>
          </a:p>
        </p:txBody>
      </p:sp>
      <p:sp>
        <p:nvSpPr>
          <p:cNvPr id="42" name="CuadroTexto 41"/>
          <p:cNvSpPr txBox="1"/>
          <p:nvPr/>
        </p:nvSpPr>
        <p:spPr>
          <a:xfrm>
            <a:off x="7901983" y="4216415"/>
            <a:ext cx="1353396" cy="619272"/>
          </a:xfrm>
          <a:prstGeom prst="rect">
            <a:avLst/>
          </a:prstGeom>
          <a:noFill/>
        </p:spPr>
        <p:txBody>
          <a:bodyPr wrap="square" rtlCol="0">
            <a:spAutoFit/>
          </a:bodyPr>
          <a:lstStyle/>
          <a:p>
            <a:pPr lvl="0" algn="just">
              <a:lnSpc>
                <a:spcPct val="107000"/>
              </a:lnSpc>
              <a:spcAft>
                <a:spcPts val="0"/>
              </a:spcAft>
            </a:pPr>
            <a:r>
              <a:rPr lang="es-CL" sz="3200" b="1" dirty="0">
                <a:solidFill>
                  <a:schemeClr val="bg2"/>
                </a:solidFill>
              </a:rPr>
              <a:t>+9%</a:t>
            </a:r>
          </a:p>
        </p:txBody>
      </p:sp>
      <p:sp>
        <p:nvSpPr>
          <p:cNvPr id="43" name="Llamada rectangular redondeada 42"/>
          <p:cNvSpPr/>
          <p:nvPr/>
        </p:nvSpPr>
        <p:spPr>
          <a:xfrm>
            <a:off x="922308" y="2430025"/>
            <a:ext cx="1692531" cy="587958"/>
          </a:xfrm>
          <a:prstGeom prst="wedgeRoundRectCallout">
            <a:avLst>
              <a:gd name="adj1" fmla="val 71473"/>
              <a:gd name="adj2" fmla="val 166021"/>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solidFill>
                  <a:schemeClr val="bg1">
                    <a:lumMod val="65000"/>
                  </a:schemeClr>
                </a:solidFill>
              </a:rPr>
              <a:t>M$ 62.071.907</a:t>
            </a:r>
          </a:p>
          <a:p>
            <a:pPr algn="ctr"/>
            <a:r>
              <a:rPr lang="es-CL" sz="1200" b="1" dirty="0">
                <a:solidFill>
                  <a:schemeClr val="bg1">
                    <a:lumMod val="65000"/>
                  </a:schemeClr>
                </a:solidFill>
              </a:rPr>
              <a:t>Año 2022</a:t>
            </a:r>
          </a:p>
        </p:txBody>
      </p:sp>
    </p:spTree>
    <p:extLst>
      <p:ext uri="{BB962C8B-B14F-4D97-AF65-F5344CB8AC3E}">
        <p14:creationId xmlns:p14="http://schemas.microsoft.com/office/powerpoint/2010/main" val="1250337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505096" y="126637"/>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FUNCIONAMIENTO</a:t>
            </a:r>
            <a:endParaRPr lang="es-MX" sz="3800" b="0" dirty="0">
              <a:solidFill>
                <a:schemeClr val="bg2"/>
              </a:solidFill>
              <a:latin typeface="Bahnschrift Condensed" panose="020B0502040204020203" pitchFamily="34" charset="0"/>
            </a:endParaRPr>
          </a:p>
        </p:txBody>
      </p:sp>
      <p:sp>
        <p:nvSpPr>
          <p:cNvPr id="8" name="Datos 7"/>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39783" y="660984"/>
            <a:ext cx="379258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MARCO PRESUPUESTARIO INICIAL</a:t>
            </a:r>
            <a:endParaRPr lang="es-MX" sz="2400" b="0" dirty="0">
              <a:solidFill>
                <a:schemeClr val="bg2"/>
              </a:solidFill>
              <a:latin typeface="Bahnschrift Condensed" panose="020B0502040204020203" pitchFamily="34" charset="0"/>
            </a:endParaRPr>
          </a:p>
        </p:txBody>
      </p:sp>
      <p:sp>
        <p:nvSpPr>
          <p:cNvPr id="11" name="CuadroTexto 10"/>
          <p:cNvSpPr txBox="1"/>
          <p:nvPr/>
        </p:nvSpPr>
        <p:spPr>
          <a:xfrm>
            <a:off x="2800078" y="1572842"/>
            <a:ext cx="2864577" cy="646331"/>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dirty="0">
                <a:solidFill>
                  <a:schemeClr val="accent6">
                    <a:lumMod val="75000"/>
                  </a:schemeClr>
                </a:solidFill>
              </a:rPr>
              <a:t>M$ 6.417.366 </a:t>
            </a:r>
          </a:p>
        </p:txBody>
      </p:sp>
      <p:sp>
        <p:nvSpPr>
          <p:cNvPr id="12" name="Google Shape;57;p15"/>
          <p:cNvSpPr txBox="1">
            <a:spLocks/>
          </p:cNvSpPr>
          <p:nvPr/>
        </p:nvSpPr>
        <p:spPr>
          <a:xfrm>
            <a:off x="91441" y="2219173"/>
            <a:ext cx="8974182" cy="268462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sz="3200" dirty="0">
                <a:solidFill>
                  <a:schemeClr val="bg2"/>
                </a:solidFill>
                <a:latin typeface="Bahnschrift Condensed" panose="020B0502040204020203" pitchFamily="34" charset="0"/>
              </a:rPr>
              <a:t>27,04% </a:t>
            </a:r>
            <a:r>
              <a:rPr lang="es-MX" sz="2000" dirty="0">
                <a:solidFill>
                  <a:schemeClr val="bg2"/>
                </a:solidFill>
                <a:latin typeface="Bahnschrift Condensed" panose="020B0502040204020203" pitchFamily="34" charset="0"/>
              </a:rPr>
              <a:t>+ QUE EL MARCO INICIAL DEL AÑO 2022 (+M$ 1.366.215) </a:t>
            </a:r>
          </a:p>
          <a:p>
            <a:pPr algn="ctr"/>
            <a:endParaRPr lang="es-MX" sz="2000" dirty="0">
              <a:solidFill>
                <a:schemeClr val="bg2"/>
              </a:solidFill>
              <a:latin typeface="Bahnschrift Condensed" panose="020B0502040204020203" pitchFamily="34" charset="0"/>
            </a:endParaRPr>
          </a:p>
          <a:p>
            <a:pPr algn="ctr"/>
            <a:r>
              <a:rPr lang="es-MX" sz="2400" dirty="0">
                <a:solidFill>
                  <a:schemeClr val="bg2"/>
                </a:solidFill>
                <a:latin typeface="Bahnschrift Condensed" panose="020B0502040204020203" pitchFamily="34" charset="0"/>
              </a:rPr>
              <a:t>2021: -2,6%	2022: +9,4%	2023: +22,54%</a:t>
            </a:r>
          </a:p>
          <a:p>
            <a:r>
              <a:rPr lang="es-MX" sz="2400" dirty="0">
                <a:solidFill>
                  <a:schemeClr val="bg2"/>
                </a:solidFill>
                <a:latin typeface="Bahnschrift Condensed" panose="020B0502040204020203" pitchFamily="34" charset="0"/>
              </a:rPr>
              <a:t>	</a:t>
            </a:r>
            <a:r>
              <a:rPr lang="es-MX" sz="1400" dirty="0">
                <a:solidFill>
                  <a:schemeClr val="bg2"/>
                </a:solidFill>
                <a:latin typeface="Bahnschrift Condensed" panose="020B0502040204020203" pitchFamily="34" charset="0"/>
              </a:rPr>
              <a:t>                              IPC 2021: +7,2%	     IPC 2022: +12,8% 	        IPC PROY: +4,6%</a:t>
            </a:r>
          </a:p>
          <a:p>
            <a:pPr algn="ctr"/>
            <a:endParaRPr lang="es-MX" sz="2000" b="0" dirty="0">
              <a:solidFill>
                <a:schemeClr val="bg2"/>
              </a:solidFill>
              <a:latin typeface="Bahnschrift Condensed" panose="020B0502040204020203" pitchFamily="34" charset="0"/>
            </a:endParaRPr>
          </a:p>
          <a:p>
            <a:pPr algn="ctr"/>
            <a:r>
              <a:rPr lang="es-MX" sz="2000" dirty="0">
                <a:solidFill>
                  <a:schemeClr val="accent6">
                    <a:lumMod val="75000"/>
                  </a:schemeClr>
                </a:solidFill>
                <a:latin typeface="Bahnschrift Condensed" panose="020B0502040204020203" pitchFamily="34" charset="0"/>
              </a:rPr>
              <a:t>DEUDA FLOTANTE </a:t>
            </a:r>
            <a:r>
              <a:rPr lang="es-MX" sz="2000" dirty="0">
                <a:solidFill>
                  <a:schemeClr val="bg2"/>
                </a:solidFill>
                <a:latin typeface="Bahnschrift Condensed" panose="020B0502040204020203" pitchFamily="34" charset="0"/>
              </a:rPr>
              <a:t>EN M$145.411</a:t>
            </a:r>
          </a:p>
        </p:txBody>
      </p:sp>
    </p:spTree>
    <p:extLst>
      <p:ext uri="{BB962C8B-B14F-4D97-AF65-F5344CB8AC3E}">
        <p14:creationId xmlns:p14="http://schemas.microsoft.com/office/powerpoint/2010/main" val="2728741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3648320" y="1533185"/>
            <a:ext cx="5302121" cy="1723549"/>
          </a:xfrm>
          <a:prstGeom prst="rect">
            <a:avLst/>
          </a:prstGeom>
          <a:noFill/>
        </p:spPr>
        <p:txBody>
          <a:bodyPr wrap="square">
            <a:spAutoFit/>
          </a:bodyPr>
          <a:lstStyle/>
          <a:p>
            <a:pPr algn="just"/>
            <a:r>
              <a:rPr lang="es-CL" sz="18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21 - Gastos en Personal, </a:t>
            </a:r>
            <a:r>
              <a:rPr lang="es-CL" sz="1200" dirty="0">
                <a:solidFill>
                  <a:schemeClr val="bg2"/>
                </a:solidFill>
                <a:latin typeface="Bahnschrift Condensed" panose="020B0502040204020203" pitchFamily="34" charset="0"/>
                <a:cs typeface="Leelawadee" panose="020B0502040204020203" pitchFamily="34" charset="-34"/>
              </a:rPr>
              <a:t>representa el </a:t>
            </a:r>
            <a:r>
              <a:rPr lang="es-CL" sz="16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73%</a:t>
            </a:r>
            <a:r>
              <a:rPr lang="es-CL" sz="1200" dirty="0">
                <a:solidFill>
                  <a:schemeClr val="bg2"/>
                </a:solidFill>
                <a:latin typeface="Bahnschrift Condensed" panose="020B0502040204020203" pitchFamily="34" charset="0"/>
                <a:cs typeface="Leelawadee" panose="020B0502040204020203" pitchFamily="34" charset="-34"/>
              </a:rPr>
              <a:t> del total del presupuesto del programa gastos para funcionamiento del Gobierno Regional.</a:t>
            </a:r>
          </a:p>
          <a:p>
            <a:pPr algn="just"/>
            <a:r>
              <a:rPr lang="es-CL" sz="1200" dirty="0">
                <a:solidFill>
                  <a:schemeClr val="bg2"/>
                </a:solidFill>
                <a:latin typeface="Bahnschrift Condensed" panose="020B0502040204020203" pitchFamily="34" charset="0"/>
                <a:cs typeface="Leelawadee" panose="020B0502040204020203" pitchFamily="34" charset="-34"/>
              </a:rPr>
              <a:t>Este subtítulo presenta un aumento de un </a:t>
            </a:r>
            <a:r>
              <a:rPr lang="es-CL" sz="16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21,76%,</a:t>
            </a:r>
            <a:r>
              <a:rPr lang="es-CL" sz="1200" dirty="0">
                <a:solidFill>
                  <a:schemeClr val="bg2"/>
                </a:solidFill>
                <a:latin typeface="Bahnschrift Condensed" panose="020B0502040204020203" pitchFamily="34" charset="0"/>
                <a:cs typeface="Leelawadee" panose="020B0502040204020203" pitchFamily="34" charset="-34"/>
              </a:rPr>
              <a:t> para el financiamiento de nuevos cargos autorizados en la Ley de Presupuestos y para dotación disponible que no se encontraba con financiamiento para el año 2023.</a:t>
            </a:r>
          </a:p>
          <a:p>
            <a:pPr algn="just"/>
            <a:r>
              <a:rPr lang="es-CL" sz="1200" dirty="0">
                <a:solidFill>
                  <a:schemeClr val="bg2"/>
                </a:solidFill>
                <a:latin typeface="Bahnschrift Condensed" panose="020B0502040204020203" pitchFamily="34" charset="0"/>
                <a:cs typeface="Leelawadee" panose="020B0502040204020203" pitchFamily="34" charset="-34"/>
              </a:rPr>
              <a:t>Este importante aumento de presupuesto, tiene el desafío de poder utilizar estos recursos durante el presente año, evitando saldos o devoluciones, bajo el marco presupuestario de asignar recursos para gastos permanentes, que deben ser posibles de financiar para los años siguientes.</a:t>
            </a:r>
          </a:p>
        </p:txBody>
      </p:sp>
      <p:sp>
        <p:nvSpPr>
          <p:cNvPr id="19" name="Rectángulo 18"/>
          <p:cNvSpPr/>
          <p:nvPr/>
        </p:nvSpPr>
        <p:spPr>
          <a:xfrm>
            <a:off x="3841880" y="3289822"/>
            <a:ext cx="4814596" cy="276999"/>
          </a:xfrm>
          <a:prstGeom prst="rect">
            <a:avLst/>
          </a:prstGeom>
        </p:spPr>
        <p:txBody>
          <a:bodyPr wrap="square">
            <a:spAutoFit/>
          </a:bodyPr>
          <a:lstStyle/>
          <a:p>
            <a:pPr algn="just"/>
            <a:endParaRPr lang="es-CL" sz="1200" dirty="0">
              <a:solidFill>
                <a:schemeClr val="accent5">
                  <a:lumMod val="75000"/>
                </a:schemeClr>
              </a:solidFill>
              <a:latin typeface="Leelawadee" panose="020B0502040204020203" pitchFamily="34" charset="-34"/>
              <a:cs typeface="Leelawadee" panose="020B0502040204020203" pitchFamily="34" charset="-34"/>
            </a:endParaRP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372866" y="3609721"/>
            <a:ext cx="3853028" cy="1077218"/>
          </a:xfrm>
          <a:prstGeom prst="rect">
            <a:avLst/>
          </a:prstGeom>
          <a:noFill/>
        </p:spPr>
        <p:txBody>
          <a:bodyPr wrap="square" rtlCol="0">
            <a:spAutoFit/>
          </a:bodyPr>
          <a:lstStyle/>
          <a:p>
            <a:pPr algn="ctr"/>
            <a:r>
              <a:rPr lang="es-CL" sz="3600" b="1" dirty="0">
                <a:solidFill>
                  <a:schemeClr val="bg2"/>
                </a:solidFill>
                <a:latin typeface="Bahnschrift Condensed" panose="020B0502040204020203" pitchFamily="34" charset="0"/>
              </a:rPr>
              <a:t>23.56%</a:t>
            </a:r>
          </a:p>
          <a:p>
            <a:pPr algn="ctr"/>
            <a:r>
              <a:rPr lang="es-CL" sz="2800" b="1" dirty="0">
                <a:solidFill>
                  <a:schemeClr val="accent6">
                    <a:lumMod val="75000"/>
                  </a:schemeClr>
                </a:solidFill>
                <a:latin typeface="Bahnschrift Condensed" panose="020B0502040204020203" pitchFamily="34" charset="0"/>
                <a:sym typeface="Fira Sans"/>
              </a:rPr>
              <a:t>Presupuesto Devengado</a:t>
            </a:r>
          </a:p>
        </p:txBody>
      </p:sp>
      <p:sp>
        <p:nvSpPr>
          <p:cNvPr id="10" name="Datos 4">
            <a:extLst>
              <a:ext uri="{FF2B5EF4-FFF2-40B4-BE49-F238E27FC236}">
                <a16:creationId xmlns:a16="http://schemas.microsoft.com/office/drawing/2014/main" id="{E1E57734-21B9-4DA7-A1E6-D5FF3B874376}"/>
              </a:ext>
            </a:extLst>
          </p:cNvPr>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a:extLst>
              <a:ext uri="{FF2B5EF4-FFF2-40B4-BE49-F238E27FC236}">
                <a16:creationId xmlns:a16="http://schemas.microsoft.com/office/drawing/2014/main" id="{A34D5609-B11F-49BE-A70B-CDBFF84DE0C5}"/>
              </a:ext>
            </a:extLst>
          </p:cNvPr>
          <p:cNvSpPr txBox="1">
            <a:spLocks/>
          </p:cNvSpPr>
          <p:nvPr/>
        </p:nvSpPr>
        <p:spPr>
          <a:xfrm>
            <a:off x="505096" y="126637"/>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FUNCIONAMIENTO</a:t>
            </a:r>
            <a:endParaRPr lang="es-MX" sz="3800" b="0" dirty="0">
              <a:solidFill>
                <a:schemeClr val="bg2"/>
              </a:solidFill>
              <a:latin typeface="Bahnschrift Condensed" panose="020B0502040204020203" pitchFamily="34" charset="0"/>
            </a:endParaRPr>
          </a:p>
        </p:txBody>
      </p:sp>
      <p:sp>
        <p:nvSpPr>
          <p:cNvPr id="12" name="Datos 7">
            <a:extLst>
              <a:ext uri="{FF2B5EF4-FFF2-40B4-BE49-F238E27FC236}">
                <a16:creationId xmlns:a16="http://schemas.microsoft.com/office/drawing/2014/main" id="{B0AAC543-3C5F-4296-A182-8149657C7F27}"/>
              </a:ext>
            </a:extLst>
          </p:cNvPr>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3" name="Google Shape;57;p15">
            <a:extLst>
              <a:ext uri="{FF2B5EF4-FFF2-40B4-BE49-F238E27FC236}">
                <a16:creationId xmlns:a16="http://schemas.microsoft.com/office/drawing/2014/main" id="{B484A9E5-A2D9-4CBE-81F3-F387B7A178B7}"/>
              </a:ext>
            </a:extLst>
          </p:cNvPr>
          <p:cNvSpPr txBox="1">
            <a:spLocks/>
          </p:cNvSpPr>
          <p:nvPr/>
        </p:nvSpPr>
        <p:spPr>
          <a:xfrm>
            <a:off x="505096" y="638271"/>
            <a:ext cx="426240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AVANCE PRESUPUESTARIO AL 31.03.2023</a:t>
            </a:r>
            <a:endParaRPr lang="es-MX" sz="2000" b="0" dirty="0">
              <a:solidFill>
                <a:schemeClr val="bg2"/>
              </a:solidFill>
              <a:latin typeface="Bahnschrift Condensed" panose="020B0502040204020203" pitchFamily="34" charset="0"/>
            </a:endParaRPr>
          </a:p>
        </p:txBody>
      </p:sp>
      <p:graphicFrame>
        <p:nvGraphicFramePr>
          <p:cNvPr id="14" name="Gráfico 13">
            <a:extLst>
              <a:ext uri="{FF2B5EF4-FFF2-40B4-BE49-F238E27FC236}">
                <a16:creationId xmlns:a16="http://schemas.microsoft.com/office/drawing/2014/main" id="{78C55B99-BCBC-4EC1-ACF6-73998DAF01A8}"/>
              </a:ext>
            </a:extLst>
          </p:cNvPr>
          <p:cNvGraphicFramePr>
            <a:graphicFrameLocks/>
          </p:cNvGraphicFramePr>
          <p:nvPr>
            <p:extLst>
              <p:ext uri="{D42A27DB-BD31-4B8C-83A1-F6EECF244321}">
                <p14:modId xmlns:p14="http://schemas.microsoft.com/office/powerpoint/2010/main" val="3546108299"/>
              </p:ext>
            </p:extLst>
          </p:nvPr>
        </p:nvGraphicFramePr>
        <p:xfrm>
          <a:off x="279278" y="1586105"/>
          <a:ext cx="3429000" cy="25622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33577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3648323" y="1481250"/>
            <a:ext cx="5302121" cy="1785104"/>
          </a:xfrm>
          <a:prstGeom prst="rect">
            <a:avLst/>
          </a:prstGeom>
          <a:noFill/>
        </p:spPr>
        <p:txBody>
          <a:bodyPr wrap="square">
            <a:spAutoFit/>
          </a:bodyPr>
          <a:lstStyle/>
          <a:p>
            <a:pPr algn="just"/>
            <a:r>
              <a:rPr lang="es-CL" sz="18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22 - Gastos en Bienes y Servicios de Consumo, </a:t>
            </a:r>
            <a:r>
              <a:rPr lang="es-CL" sz="1200" dirty="0">
                <a:solidFill>
                  <a:schemeClr val="bg2"/>
                </a:solidFill>
                <a:latin typeface="Bahnschrift Condensed" panose="020B0502040204020203" pitchFamily="34" charset="0"/>
                <a:cs typeface="Leelawadee" panose="020B0502040204020203" pitchFamily="34" charset="-34"/>
              </a:rPr>
              <a:t>representa el </a:t>
            </a:r>
            <a:r>
              <a:rPr lang="es-CL" sz="16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0,14%</a:t>
            </a:r>
            <a:r>
              <a:rPr lang="es-CL" sz="1200" dirty="0">
                <a:solidFill>
                  <a:schemeClr val="bg2"/>
                </a:solidFill>
                <a:latin typeface="Bahnschrift Condensed" panose="020B0502040204020203" pitchFamily="34" charset="0"/>
                <a:cs typeface="Leelawadee" panose="020B0502040204020203" pitchFamily="34" charset="-34"/>
              </a:rPr>
              <a:t> del total del presupuesto del programa gastos para funcionamiento del Gobierno Regional.</a:t>
            </a:r>
          </a:p>
          <a:p>
            <a:pPr algn="just"/>
            <a:r>
              <a:rPr lang="es-CL" sz="1200" dirty="0">
                <a:solidFill>
                  <a:schemeClr val="bg2"/>
                </a:solidFill>
                <a:latin typeface="Bahnschrift Condensed" panose="020B0502040204020203" pitchFamily="34" charset="0"/>
                <a:cs typeface="Leelawadee" panose="020B0502040204020203" pitchFamily="34" charset="-34"/>
              </a:rPr>
              <a:t>Este subtítulo presenta un aumento de un </a:t>
            </a:r>
            <a:r>
              <a:rPr lang="es-CL" sz="16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60,36%, </a:t>
            </a:r>
            <a:r>
              <a:rPr lang="es-CL" sz="1200" dirty="0">
                <a:solidFill>
                  <a:schemeClr val="bg2"/>
                </a:solidFill>
                <a:latin typeface="Bahnschrift Condensed" panose="020B0502040204020203" pitchFamily="34" charset="0"/>
                <a:cs typeface="Leelawadee" panose="020B0502040204020203" pitchFamily="34" charset="-34"/>
              </a:rPr>
              <a:t>lo que  permite poder planificar nuevos gastos y proyectar la solución de diversas problemáticas de operación que ha sido postergadas durante últimos años.</a:t>
            </a:r>
          </a:p>
          <a:p>
            <a:pPr algn="just"/>
            <a:r>
              <a:rPr lang="es-CL" sz="1200" dirty="0">
                <a:solidFill>
                  <a:schemeClr val="bg2"/>
                </a:solidFill>
                <a:latin typeface="Bahnschrift Condensed" panose="020B0502040204020203" pitchFamily="34" charset="0"/>
                <a:cs typeface="Leelawadee" panose="020B0502040204020203" pitchFamily="34" charset="-34"/>
              </a:rPr>
              <a:t>Este importante aumento de presupuesto, tiene el desafío de poder utilizar estos recursos durante el presente año, evitando saldos o devoluciones, bajo el marco presupuestario de asignar recursos para gastos permanentes, que deben ser posibles de financiar para los años siguientes.</a:t>
            </a:r>
          </a:p>
        </p:txBody>
      </p:sp>
      <p:sp>
        <p:nvSpPr>
          <p:cNvPr id="19" name="Rectángulo 18"/>
          <p:cNvSpPr/>
          <p:nvPr/>
        </p:nvSpPr>
        <p:spPr>
          <a:xfrm>
            <a:off x="3841880" y="3289822"/>
            <a:ext cx="4814596" cy="276999"/>
          </a:xfrm>
          <a:prstGeom prst="rect">
            <a:avLst/>
          </a:prstGeom>
        </p:spPr>
        <p:txBody>
          <a:bodyPr wrap="square">
            <a:spAutoFit/>
          </a:bodyPr>
          <a:lstStyle/>
          <a:p>
            <a:pPr algn="just"/>
            <a:endParaRPr lang="es-CL" sz="1200" dirty="0">
              <a:solidFill>
                <a:schemeClr val="accent5">
                  <a:lumMod val="75000"/>
                </a:schemeClr>
              </a:solidFill>
              <a:latin typeface="Leelawadee" panose="020B0502040204020203" pitchFamily="34" charset="-34"/>
              <a:cs typeface="Leelawadee" panose="020B0502040204020203" pitchFamily="34" charset="-34"/>
            </a:endParaRP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372869" y="3599614"/>
            <a:ext cx="3853028" cy="1077218"/>
          </a:xfrm>
          <a:prstGeom prst="rect">
            <a:avLst/>
          </a:prstGeom>
          <a:noFill/>
        </p:spPr>
        <p:txBody>
          <a:bodyPr wrap="square" rtlCol="0">
            <a:spAutoFit/>
          </a:bodyPr>
          <a:lstStyle/>
          <a:p>
            <a:pPr algn="ctr"/>
            <a:r>
              <a:rPr lang="es-CL" sz="3600" b="1" dirty="0">
                <a:solidFill>
                  <a:schemeClr val="bg2"/>
                </a:solidFill>
                <a:latin typeface="Bahnschrift Condensed" panose="020B0502040204020203" pitchFamily="34" charset="0"/>
              </a:rPr>
              <a:t>8,86%</a:t>
            </a:r>
          </a:p>
          <a:p>
            <a:pPr algn="ctr"/>
            <a:r>
              <a:rPr lang="es-CL" sz="2800" b="1" dirty="0">
                <a:solidFill>
                  <a:schemeClr val="accent6">
                    <a:lumMod val="75000"/>
                  </a:schemeClr>
                </a:solidFill>
                <a:latin typeface="Bahnschrift Condensed" panose="020B0502040204020203" pitchFamily="34" charset="0"/>
                <a:sym typeface="Fira Sans"/>
              </a:rPr>
              <a:t>Presupuesto Devengado</a:t>
            </a:r>
          </a:p>
        </p:txBody>
      </p:sp>
      <p:sp>
        <p:nvSpPr>
          <p:cNvPr id="10" name="Datos 4">
            <a:extLst>
              <a:ext uri="{FF2B5EF4-FFF2-40B4-BE49-F238E27FC236}">
                <a16:creationId xmlns:a16="http://schemas.microsoft.com/office/drawing/2014/main" id="{E1E57734-21B9-4DA7-A1E6-D5FF3B874376}"/>
              </a:ext>
            </a:extLst>
          </p:cNvPr>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a:extLst>
              <a:ext uri="{FF2B5EF4-FFF2-40B4-BE49-F238E27FC236}">
                <a16:creationId xmlns:a16="http://schemas.microsoft.com/office/drawing/2014/main" id="{A34D5609-B11F-49BE-A70B-CDBFF84DE0C5}"/>
              </a:ext>
            </a:extLst>
          </p:cNvPr>
          <p:cNvSpPr txBox="1">
            <a:spLocks/>
          </p:cNvSpPr>
          <p:nvPr/>
        </p:nvSpPr>
        <p:spPr>
          <a:xfrm>
            <a:off x="505096" y="126637"/>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FUNCIONAMIENTO</a:t>
            </a:r>
            <a:endParaRPr lang="es-MX" sz="3800" b="0" dirty="0">
              <a:solidFill>
                <a:schemeClr val="bg2"/>
              </a:solidFill>
              <a:latin typeface="Bahnschrift Condensed" panose="020B0502040204020203" pitchFamily="34" charset="0"/>
            </a:endParaRPr>
          </a:p>
        </p:txBody>
      </p:sp>
      <p:sp>
        <p:nvSpPr>
          <p:cNvPr id="12" name="Datos 7">
            <a:extLst>
              <a:ext uri="{FF2B5EF4-FFF2-40B4-BE49-F238E27FC236}">
                <a16:creationId xmlns:a16="http://schemas.microsoft.com/office/drawing/2014/main" id="{B0AAC543-3C5F-4296-A182-8149657C7F27}"/>
              </a:ext>
            </a:extLst>
          </p:cNvPr>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3" name="Google Shape;57;p15">
            <a:extLst>
              <a:ext uri="{FF2B5EF4-FFF2-40B4-BE49-F238E27FC236}">
                <a16:creationId xmlns:a16="http://schemas.microsoft.com/office/drawing/2014/main" id="{B484A9E5-A2D9-4CBE-81F3-F387B7A178B7}"/>
              </a:ext>
            </a:extLst>
          </p:cNvPr>
          <p:cNvSpPr txBox="1">
            <a:spLocks/>
          </p:cNvSpPr>
          <p:nvPr/>
        </p:nvSpPr>
        <p:spPr>
          <a:xfrm>
            <a:off x="505096" y="638271"/>
            <a:ext cx="426240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AVANCE PRESUPUESTARIO AL 31.03.2023</a:t>
            </a:r>
            <a:endParaRPr lang="es-MX" sz="2000" b="0" dirty="0">
              <a:solidFill>
                <a:schemeClr val="bg2"/>
              </a:solidFill>
              <a:latin typeface="Bahnschrift Condensed" panose="020B0502040204020203" pitchFamily="34" charset="0"/>
            </a:endParaRPr>
          </a:p>
        </p:txBody>
      </p:sp>
      <p:graphicFrame>
        <p:nvGraphicFramePr>
          <p:cNvPr id="14" name="Gráfico 13">
            <a:extLst>
              <a:ext uri="{FF2B5EF4-FFF2-40B4-BE49-F238E27FC236}">
                <a16:creationId xmlns:a16="http://schemas.microsoft.com/office/drawing/2014/main" id="{00000000-0008-0000-0300-000002000000}"/>
              </a:ext>
            </a:extLst>
          </p:cNvPr>
          <p:cNvGraphicFramePr>
            <a:graphicFrameLocks/>
          </p:cNvGraphicFramePr>
          <p:nvPr>
            <p:extLst>
              <p:ext uri="{D42A27DB-BD31-4B8C-83A1-F6EECF244321}">
                <p14:modId xmlns:p14="http://schemas.microsoft.com/office/powerpoint/2010/main" val="540832997"/>
              </p:ext>
            </p:extLst>
          </p:nvPr>
        </p:nvGraphicFramePr>
        <p:xfrm>
          <a:off x="193556" y="1621891"/>
          <a:ext cx="3345770" cy="24695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2538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3648323" y="1481250"/>
            <a:ext cx="5302121" cy="1292662"/>
          </a:xfrm>
          <a:prstGeom prst="rect">
            <a:avLst/>
          </a:prstGeom>
          <a:noFill/>
        </p:spPr>
        <p:txBody>
          <a:bodyPr wrap="square">
            <a:spAutoFit/>
          </a:bodyPr>
          <a:lstStyle/>
          <a:p>
            <a:pPr algn="just"/>
            <a:r>
              <a:rPr lang="es-CL" sz="18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24 - Gastos en Remuneraciones, dietas y otros, </a:t>
            </a:r>
            <a:r>
              <a:rPr lang="es-CL" sz="1200" dirty="0">
                <a:solidFill>
                  <a:schemeClr val="bg2"/>
                </a:solidFill>
                <a:latin typeface="Bahnschrift Condensed" panose="020B0502040204020203" pitchFamily="34" charset="0"/>
                <a:cs typeface="Leelawadee" panose="020B0502040204020203" pitchFamily="34" charset="-34"/>
              </a:rPr>
              <a:t>representa el </a:t>
            </a:r>
            <a:r>
              <a:rPr lang="es-CL" sz="16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7,54% </a:t>
            </a:r>
            <a:r>
              <a:rPr lang="es-CL" sz="1200" dirty="0">
                <a:solidFill>
                  <a:schemeClr val="bg2"/>
                </a:solidFill>
                <a:latin typeface="Bahnschrift Condensed" panose="020B0502040204020203" pitchFamily="34" charset="0"/>
                <a:cs typeface="Leelawadee" panose="020B0502040204020203" pitchFamily="34" charset="-34"/>
              </a:rPr>
              <a:t>del total del presupuesto del programa gastos para funcionamiento del Gobierno Regional.</a:t>
            </a:r>
          </a:p>
          <a:p>
            <a:pPr algn="just"/>
            <a:r>
              <a:rPr lang="es-CL" sz="1200" dirty="0">
                <a:solidFill>
                  <a:schemeClr val="bg2"/>
                </a:solidFill>
                <a:latin typeface="Bahnschrift Condensed" panose="020B0502040204020203" pitchFamily="34" charset="0"/>
                <a:cs typeface="Leelawadee" panose="020B0502040204020203" pitchFamily="34" charset="-34"/>
              </a:rPr>
              <a:t>Este subtítulo presenta un aumento de un </a:t>
            </a:r>
            <a:r>
              <a:rPr lang="es-CL" sz="16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15,92%</a:t>
            </a:r>
            <a:r>
              <a:rPr lang="es-CL" sz="1200" dirty="0">
                <a:solidFill>
                  <a:schemeClr val="bg2"/>
                </a:solidFill>
                <a:latin typeface="Bahnschrift Condensed" panose="020B0502040204020203" pitchFamily="34" charset="0"/>
                <a:cs typeface="Leelawadee" panose="020B0502040204020203" pitchFamily="34" charset="-34"/>
              </a:rPr>
              <a:t>, siendo un presupuesto de continuidad.</a:t>
            </a:r>
          </a:p>
          <a:p>
            <a:pPr algn="just"/>
            <a:endParaRPr lang="es-CL" sz="16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endParaRPr>
          </a:p>
        </p:txBody>
      </p:sp>
      <p:sp>
        <p:nvSpPr>
          <p:cNvPr id="19" name="Rectángulo 18"/>
          <p:cNvSpPr/>
          <p:nvPr/>
        </p:nvSpPr>
        <p:spPr>
          <a:xfrm>
            <a:off x="3841880" y="3289822"/>
            <a:ext cx="4814596" cy="276999"/>
          </a:xfrm>
          <a:prstGeom prst="rect">
            <a:avLst/>
          </a:prstGeom>
        </p:spPr>
        <p:txBody>
          <a:bodyPr wrap="square">
            <a:spAutoFit/>
          </a:bodyPr>
          <a:lstStyle/>
          <a:p>
            <a:pPr algn="just"/>
            <a:endParaRPr lang="es-CL" sz="1200" dirty="0">
              <a:solidFill>
                <a:schemeClr val="accent5">
                  <a:lumMod val="75000"/>
                </a:schemeClr>
              </a:solidFill>
              <a:latin typeface="Leelawadee" panose="020B0502040204020203" pitchFamily="34" charset="-34"/>
              <a:cs typeface="Leelawadee" panose="020B0502040204020203" pitchFamily="34" charset="-34"/>
            </a:endParaRP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372869" y="3599614"/>
            <a:ext cx="3853028" cy="1077218"/>
          </a:xfrm>
          <a:prstGeom prst="rect">
            <a:avLst/>
          </a:prstGeom>
          <a:noFill/>
        </p:spPr>
        <p:txBody>
          <a:bodyPr wrap="square" rtlCol="0">
            <a:spAutoFit/>
          </a:bodyPr>
          <a:lstStyle/>
          <a:p>
            <a:pPr algn="ctr"/>
            <a:r>
              <a:rPr lang="es-CL" sz="3600" b="1" dirty="0">
                <a:solidFill>
                  <a:schemeClr val="bg2"/>
                </a:solidFill>
                <a:latin typeface="Bahnschrift Condensed" panose="020B0502040204020203" pitchFamily="34" charset="0"/>
              </a:rPr>
              <a:t>22,20%</a:t>
            </a:r>
          </a:p>
          <a:p>
            <a:pPr algn="ctr"/>
            <a:r>
              <a:rPr lang="es-CL" sz="2800" b="1" dirty="0">
                <a:solidFill>
                  <a:schemeClr val="accent6">
                    <a:lumMod val="75000"/>
                  </a:schemeClr>
                </a:solidFill>
                <a:latin typeface="Bahnschrift Condensed" panose="020B0502040204020203" pitchFamily="34" charset="0"/>
                <a:sym typeface="Fira Sans"/>
              </a:rPr>
              <a:t>Presupuesto Devengado</a:t>
            </a:r>
          </a:p>
        </p:txBody>
      </p:sp>
      <p:sp>
        <p:nvSpPr>
          <p:cNvPr id="10" name="Datos 4">
            <a:extLst>
              <a:ext uri="{FF2B5EF4-FFF2-40B4-BE49-F238E27FC236}">
                <a16:creationId xmlns:a16="http://schemas.microsoft.com/office/drawing/2014/main" id="{E1E57734-21B9-4DA7-A1E6-D5FF3B874376}"/>
              </a:ext>
            </a:extLst>
          </p:cNvPr>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a:extLst>
              <a:ext uri="{FF2B5EF4-FFF2-40B4-BE49-F238E27FC236}">
                <a16:creationId xmlns:a16="http://schemas.microsoft.com/office/drawing/2014/main" id="{A34D5609-B11F-49BE-A70B-CDBFF84DE0C5}"/>
              </a:ext>
            </a:extLst>
          </p:cNvPr>
          <p:cNvSpPr txBox="1">
            <a:spLocks/>
          </p:cNvSpPr>
          <p:nvPr/>
        </p:nvSpPr>
        <p:spPr>
          <a:xfrm>
            <a:off x="505096" y="126637"/>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FUNCIONAMIENTO</a:t>
            </a:r>
            <a:endParaRPr lang="es-MX" sz="3800" b="0" dirty="0">
              <a:solidFill>
                <a:schemeClr val="bg2"/>
              </a:solidFill>
              <a:latin typeface="Bahnschrift Condensed" panose="020B0502040204020203" pitchFamily="34" charset="0"/>
            </a:endParaRPr>
          </a:p>
        </p:txBody>
      </p:sp>
      <p:sp>
        <p:nvSpPr>
          <p:cNvPr id="12" name="Datos 7">
            <a:extLst>
              <a:ext uri="{FF2B5EF4-FFF2-40B4-BE49-F238E27FC236}">
                <a16:creationId xmlns:a16="http://schemas.microsoft.com/office/drawing/2014/main" id="{B0AAC543-3C5F-4296-A182-8149657C7F27}"/>
              </a:ext>
            </a:extLst>
          </p:cNvPr>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3" name="Google Shape;57;p15">
            <a:extLst>
              <a:ext uri="{FF2B5EF4-FFF2-40B4-BE49-F238E27FC236}">
                <a16:creationId xmlns:a16="http://schemas.microsoft.com/office/drawing/2014/main" id="{B484A9E5-A2D9-4CBE-81F3-F387B7A178B7}"/>
              </a:ext>
            </a:extLst>
          </p:cNvPr>
          <p:cNvSpPr txBox="1">
            <a:spLocks/>
          </p:cNvSpPr>
          <p:nvPr/>
        </p:nvSpPr>
        <p:spPr>
          <a:xfrm>
            <a:off x="505096" y="638271"/>
            <a:ext cx="426240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AVANCE PRESUPUESTARIO AL 31.03.2023</a:t>
            </a:r>
            <a:endParaRPr lang="es-MX" sz="2000" b="0" dirty="0">
              <a:solidFill>
                <a:schemeClr val="bg2"/>
              </a:solidFill>
              <a:latin typeface="Bahnschrift Condensed" panose="020B0502040204020203" pitchFamily="34" charset="0"/>
            </a:endParaRPr>
          </a:p>
        </p:txBody>
      </p:sp>
      <p:graphicFrame>
        <p:nvGraphicFramePr>
          <p:cNvPr id="14" name="Gráfico 13">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3009669573"/>
              </p:ext>
            </p:extLst>
          </p:nvPr>
        </p:nvGraphicFramePr>
        <p:xfrm>
          <a:off x="124149" y="1481251"/>
          <a:ext cx="3524174" cy="25838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2777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3648323" y="1481250"/>
            <a:ext cx="5302121" cy="1600438"/>
          </a:xfrm>
          <a:prstGeom prst="rect">
            <a:avLst/>
          </a:prstGeom>
          <a:noFill/>
        </p:spPr>
        <p:txBody>
          <a:bodyPr wrap="square">
            <a:spAutoFit/>
          </a:bodyPr>
          <a:lstStyle/>
          <a:p>
            <a:pPr algn="just"/>
            <a:r>
              <a:rPr lang="es-CL" sz="18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29 – Adquisiciones de Activos no Financieros, </a:t>
            </a:r>
            <a:r>
              <a:rPr lang="es-CL" sz="1200" dirty="0">
                <a:solidFill>
                  <a:schemeClr val="bg2"/>
                </a:solidFill>
                <a:latin typeface="Bahnschrift Condensed" panose="020B0502040204020203" pitchFamily="34" charset="0"/>
                <a:cs typeface="Leelawadee" panose="020B0502040204020203" pitchFamily="34" charset="-34"/>
              </a:rPr>
              <a:t>representa el </a:t>
            </a:r>
            <a:r>
              <a:rPr lang="es-CL" sz="16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2,60% del </a:t>
            </a:r>
            <a:r>
              <a:rPr lang="es-CL" sz="1200" dirty="0">
                <a:solidFill>
                  <a:schemeClr val="bg2"/>
                </a:solidFill>
                <a:latin typeface="Bahnschrift Condensed" panose="020B0502040204020203" pitchFamily="34" charset="0"/>
                <a:cs typeface="Leelawadee" panose="020B0502040204020203" pitchFamily="34" charset="-34"/>
              </a:rPr>
              <a:t>total del presupuesto del programa gastos para funcionamiento del Gobierno Regional.</a:t>
            </a:r>
          </a:p>
          <a:p>
            <a:pPr algn="just"/>
            <a:r>
              <a:rPr lang="es-CL" sz="1200" dirty="0">
                <a:solidFill>
                  <a:schemeClr val="bg2"/>
                </a:solidFill>
                <a:latin typeface="Bahnschrift Condensed" panose="020B0502040204020203" pitchFamily="34" charset="0"/>
                <a:cs typeface="Leelawadee" panose="020B0502040204020203" pitchFamily="34" charset="-34"/>
              </a:rPr>
              <a:t>Este subtítulo presenta un aumento de un </a:t>
            </a:r>
            <a:r>
              <a:rPr lang="es-CL" sz="16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108,33%, </a:t>
            </a:r>
            <a:r>
              <a:rPr lang="es-CL" sz="1200" dirty="0">
                <a:solidFill>
                  <a:schemeClr val="bg2"/>
                </a:solidFill>
                <a:latin typeface="Bahnschrift Condensed" panose="020B0502040204020203" pitchFamily="34" charset="0"/>
                <a:cs typeface="Leelawadee" panose="020B0502040204020203" pitchFamily="34" charset="-34"/>
              </a:rPr>
              <a:t>lo que  permite poder planificar nuevos gastos y proyectar la solución de diversas problemáticas de operación que ha sido postergadas durante últimos años(vehículos, computadores, licencias informáticas, entre otras)</a:t>
            </a:r>
          </a:p>
          <a:p>
            <a:pPr algn="just"/>
            <a:r>
              <a:rPr lang="es-CL" sz="1200" dirty="0">
                <a:solidFill>
                  <a:schemeClr val="bg2"/>
                </a:solidFill>
                <a:latin typeface="Bahnschrift Condensed" panose="020B0502040204020203" pitchFamily="34" charset="0"/>
                <a:cs typeface="Leelawadee" panose="020B0502040204020203" pitchFamily="34" charset="-34"/>
              </a:rPr>
              <a:t>Este importante aumento de presupuesto, tiene el desafío de poder utilizar estos recursos durante el presente año, evitando saldos o devoluciones.</a:t>
            </a: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372869" y="3599614"/>
            <a:ext cx="3853028" cy="1077218"/>
          </a:xfrm>
          <a:prstGeom prst="rect">
            <a:avLst/>
          </a:prstGeom>
          <a:noFill/>
        </p:spPr>
        <p:txBody>
          <a:bodyPr wrap="square" rtlCol="0">
            <a:spAutoFit/>
          </a:bodyPr>
          <a:lstStyle/>
          <a:p>
            <a:pPr algn="ctr"/>
            <a:r>
              <a:rPr lang="es-CL" sz="3600" b="1" dirty="0">
                <a:solidFill>
                  <a:schemeClr val="bg2"/>
                </a:solidFill>
                <a:latin typeface="Bahnschrift Condensed" panose="020B0502040204020203" pitchFamily="34" charset="0"/>
              </a:rPr>
              <a:t>0%</a:t>
            </a:r>
          </a:p>
          <a:p>
            <a:pPr algn="ctr"/>
            <a:r>
              <a:rPr lang="es-CL" sz="2800" b="1" dirty="0">
                <a:solidFill>
                  <a:schemeClr val="accent6">
                    <a:lumMod val="75000"/>
                  </a:schemeClr>
                </a:solidFill>
                <a:latin typeface="Bahnschrift Condensed" panose="020B0502040204020203" pitchFamily="34" charset="0"/>
                <a:sym typeface="Fira Sans"/>
              </a:rPr>
              <a:t>Presupuesto Devengado</a:t>
            </a:r>
          </a:p>
        </p:txBody>
      </p:sp>
      <p:sp>
        <p:nvSpPr>
          <p:cNvPr id="10" name="Datos 4">
            <a:extLst>
              <a:ext uri="{FF2B5EF4-FFF2-40B4-BE49-F238E27FC236}">
                <a16:creationId xmlns:a16="http://schemas.microsoft.com/office/drawing/2014/main" id="{E1E57734-21B9-4DA7-A1E6-D5FF3B874376}"/>
              </a:ext>
            </a:extLst>
          </p:cNvPr>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a:extLst>
              <a:ext uri="{FF2B5EF4-FFF2-40B4-BE49-F238E27FC236}">
                <a16:creationId xmlns:a16="http://schemas.microsoft.com/office/drawing/2014/main" id="{A34D5609-B11F-49BE-A70B-CDBFF84DE0C5}"/>
              </a:ext>
            </a:extLst>
          </p:cNvPr>
          <p:cNvSpPr txBox="1">
            <a:spLocks/>
          </p:cNvSpPr>
          <p:nvPr/>
        </p:nvSpPr>
        <p:spPr>
          <a:xfrm>
            <a:off x="505096" y="126637"/>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FUNCIONAMIENTO</a:t>
            </a:r>
            <a:endParaRPr lang="es-MX" sz="3800" b="0" dirty="0">
              <a:solidFill>
                <a:schemeClr val="bg2"/>
              </a:solidFill>
              <a:latin typeface="Bahnschrift Condensed" panose="020B0502040204020203" pitchFamily="34" charset="0"/>
            </a:endParaRPr>
          </a:p>
        </p:txBody>
      </p:sp>
      <p:sp>
        <p:nvSpPr>
          <p:cNvPr id="12" name="Datos 7">
            <a:extLst>
              <a:ext uri="{FF2B5EF4-FFF2-40B4-BE49-F238E27FC236}">
                <a16:creationId xmlns:a16="http://schemas.microsoft.com/office/drawing/2014/main" id="{B0AAC543-3C5F-4296-A182-8149657C7F27}"/>
              </a:ext>
            </a:extLst>
          </p:cNvPr>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3" name="Google Shape;57;p15">
            <a:extLst>
              <a:ext uri="{FF2B5EF4-FFF2-40B4-BE49-F238E27FC236}">
                <a16:creationId xmlns:a16="http://schemas.microsoft.com/office/drawing/2014/main" id="{B484A9E5-A2D9-4CBE-81F3-F387B7A178B7}"/>
              </a:ext>
            </a:extLst>
          </p:cNvPr>
          <p:cNvSpPr txBox="1">
            <a:spLocks/>
          </p:cNvSpPr>
          <p:nvPr/>
        </p:nvSpPr>
        <p:spPr>
          <a:xfrm>
            <a:off x="505096" y="638271"/>
            <a:ext cx="426240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AVANCE PRESUPUESTARIO AL 31.03.2023</a:t>
            </a:r>
            <a:endParaRPr lang="es-MX" sz="2000" b="0" dirty="0">
              <a:solidFill>
                <a:schemeClr val="bg2"/>
              </a:solidFill>
              <a:latin typeface="Bahnschrift Condensed" panose="020B0502040204020203" pitchFamily="34" charset="0"/>
            </a:endParaRPr>
          </a:p>
        </p:txBody>
      </p:sp>
      <p:graphicFrame>
        <p:nvGraphicFramePr>
          <p:cNvPr id="15" name="Gráfico 14">
            <a:extLst>
              <a:ext uri="{FF2B5EF4-FFF2-40B4-BE49-F238E27FC236}">
                <a16:creationId xmlns:a16="http://schemas.microsoft.com/office/drawing/2014/main" id="{00000000-0008-0000-0600-000003000000}"/>
              </a:ext>
            </a:extLst>
          </p:cNvPr>
          <p:cNvGraphicFramePr>
            <a:graphicFrameLocks/>
          </p:cNvGraphicFramePr>
          <p:nvPr>
            <p:extLst>
              <p:ext uri="{D42A27DB-BD31-4B8C-83A1-F6EECF244321}">
                <p14:modId xmlns:p14="http://schemas.microsoft.com/office/powerpoint/2010/main" val="2716500537"/>
              </p:ext>
            </p:extLst>
          </p:nvPr>
        </p:nvGraphicFramePr>
        <p:xfrm>
          <a:off x="32299" y="1702923"/>
          <a:ext cx="3594996" cy="2435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52486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505096" y="126637"/>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INVERSIÓN REGIONAL</a:t>
            </a:r>
            <a:endParaRPr lang="es-MX" sz="3800" b="0" dirty="0">
              <a:solidFill>
                <a:schemeClr val="bg2"/>
              </a:solidFill>
              <a:latin typeface="Bahnschrift Condensed" panose="020B0502040204020203" pitchFamily="34" charset="0"/>
            </a:endParaRPr>
          </a:p>
        </p:txBody>
      </p:sp>
      <p:sp>
        <p:nvSpPr>
          <p:cNvPr id="8" name="Datos 7"/>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39783" y="660984"/>
            <a:ext cx="379258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MARCO PRESUPUESTARIO INICIAL</a:t>
            </a:r>
            <a:endParaRPr lang="es-MX" sz="2400" b="0" dirty="0">
              <a:solidFill>
                <a:schemeClr val="bg2"/>
              </a:solidFill>
              <a:latin typeface="Bahnschrift Condensed" panose="020B0502040204020203" pitchFamily="34" charset="0"/>
            </a:endParaRPr>
          </a:p>
        </p:txBody>
      </p:sp>
      <p:sp>
        <p:nvSpPr>
          <p:cNvPr id="11" name="CuadroTexto 10"/>
          <p:cNvSpPr txBox="1"/>
          <p:nvPr/>
        </p:nvSpPr>
        <p:spPr>
          <a:xfrm>
            <a:off x="2800078" y="1572842"/>
            <a:ext cx="2864577" cy="646331"/>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dirty="0">
                <a:solidFill>
                  <a:schemeClr val="accent6">
                    <a:lumMod val="75000"/>
                  </a:schemeClr>
                </a:solidFill>
              </a:rPr>
              <a:t>M$ 62.132.589 </a:t>
            </a:r>
          </a:p>
        </p:txBody>
      </p:sp>
      <p:sp>
        <p:nvSpPr>
          <p:cNvPr id="12" name="Google Shape;57;p15"/>
          <p:cNvSpPr txBox="1">
            <a:spLocks/>
          </p:cNvSpPr>
          <p:nvPr/>
        </p:nvSpPr>
        <p:spPr>
          <a:xfrm>
            <a:off x="91441" y="2219173"/>
            <a:ext cx="8974182" cy="268462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sz="2000" dirty="0">
                <a:solidFill>
                  <a:schemeClr val="bg2"/>
                </a:solidFill>
                <a:latin typeface="Bahnschrift Condensed" panose="020B0502040204020203" pitchFamily="34" charset="0"/>
              </a:rPr>
              <a:t>9% + QUE EL MARCO INICIAL DEL AÑO 2022 (+M$ 5.111.833) </a:t>
            </a:r>
          </a:p>
          <a:p>
            <a:pPr algn="ctr"/>
            <a:endParaRPr lang="es-MX" sz="2000" dirty="0">
              <a:solidFill>
                <a:schemeClr val="bg2"/>
              </a:solidFill>
              <a:latin typeface="Bahnschrift Condensed" panose="020B0502040204020203" pitchFamily="34" charset="0"/>
            </a:endParaRPr>
          </a:p>
          <a:p>
            <a:pPr algn="ctr"/>
            <a:r>
              <a:rPr lang="es-MX" sz="2000" dirty="0">
                <a:solidFill>
                  <a:schemeClr val="bg2"/>
                </a:solidFill>
                <a:latin typeface="Bahnschrift Condensed" panose="020B0502040204020203" pitchFamily="34" charset="0"/>
              </a:rPr>
              <a:t>EL PORCENTAJE DE AUMENTO HA SIDO CONSTANTE DESDE EL AÑO 2021</a:t>
            </a:r>
          </a:p>
          <a:p>
            <a:pPr algn="ctr"/>
            <a:endParaRPr lang="es-MX" sz="2000" b="0" dirty="0">
              <a:solidFill>
                <a:schemeClr val="bg2"/>
              </a:solidFill>
              <a:latin typeface="Bahnschrift Condensed" panose="020B0502040204020203" pitchFamily="34" charset="0"/>
            </a:endParaRPr>
          </a:p>
          <a:p>
            <a:pPr algn="ctr"/>
            <a:r>
              <a:rPr lang="es-MX" sz="2000" dirty="0">
                <a:solidFill>
                  <a:schemeClr val="bg2"/>
                </a:solidFill>
                <a:latin typeface="Bahnschrift Condensed" panose="020B0502040204020203" pitchFamily="34" charset="0"/>
              </a:rPr>
              <a:t>NO EXISTEN AUMENTOS/DIMINUCIONES DISTRIBUIBLES EN EL PRIMER TRIMESTRE</a:t>
            </a:r>
          </a:p>
          <a:p>
            <a:pPr algn="ctr"/>
            <a:endParaRPr lang="es-MX" sz="2000" dirty="0">
              <a:solidFill>
                <a:schemeClr val="bg2"/>
              </a:solidFill>
              <a:latin typeface="Bahnschrift Condensed" panose="020B0502040204020203" pitchFamily="34" charset="0"/>
            </a:endParaRPr>
          </a:p>
          <a:p>
            <a:pPr algn="ctr"/>
            <a:r>
              <a:rPr lang="es-MX" sz="2000" dirty="0">
                <a:solidFill>
                  <a:schemeClr val="bg2"/>
                </a:solidFill>
                <a:latin typeface="Bahnschrift Condensed" panose="020B0502040204020203" pitchFamily="34" charset="0"/>
              </a:rPr>
              <a:t>SOLO SE INCREMENTÓ POR CONCEPTO DE </a:t>
            </a:r>
            <a:r>
              <a:rPr lang="es-MX" sz="2000" dirty="0">
                <a:solidFill>
                  <a:schemeClr val="accent6">
                    <a:lumMod val="75000"/>
                  </a:schemeClr>
                </a:solidFill>
                <a:latin typeface="Bahnschrift Condensed" panose="020B0502040204020203" pitchFamily="34" charset="0"/>
              </a:rPr>
              <a:t>DEUDA FLOTANTE </a:t>
            </a:r>
            <a:r>
              <a:rPr lang="es-MX" sz="2000" dirty="0">
                <a:solidFill>
                  <a:schemeClr val="bg2"/>
                </a:solidFill>
                <a:latin typeface="Bahnschrift Condensed" panose="020B0502040204020203" pitchFamily="34" charset="0"/>
              </a:rPr>
              <a:t>EN M$4.076.274</a:t>
            </a:r>
          </a:p>
        </p:txBody>
      </p:sp>
    </p:spTree>
    <p:extLst>
      <p:ext uri="{BB962C8B-B14F-4D97-AF65-F5344CB8AC3E}">
        <p14:creationId xmlns:p14="http://schemas.microsoft.com/office/powerpoint/2010/main" val="769240431"/>
      </p:ext>
    </p:extLst>
  </p:cSld>
  <p:clrMapOvr>
    <a:masterClrMapping/>
  </p:clrMapOvr>
</p:sld>
</file>

<file path=ppt/theme/theme1.xml><?xml version="1.0" encoding="utf-8"?>
<a:theme xmlns:a="http://schemas.openxmlformats.org/drawingml/2006/main" name="Design Elements Infographics by Slidesgo">
  <a:themeElements>
    <a:clrScheme name="Simple Light">
      <a:dk1>
        <a:srgbClr val="000000"/>
      </a:dk1>
      <a:lt1>
        <a:srgbClr val="FFFFFF"/>
      </a:lt1>
      <a:dk2>
        <a:srgbClr val="595959"/>
      </a:dk2>
      <a:lt2>
        <a:srgbClr val="EEEEEE"/>
      </a:lt2>
      <a:accent1>
        <a:srgbClr val="264653"/>
      </a:accent1>
      <a:accent2>
        <a:srgbClr val="2A9D8F"/>
      </a:accent2>
      <a:accent3>
        <a:srgbClr val="8AB17D"/>
      </a:accent3>
      <a:accent4>
        <a:srgbClr val="E76F51"/>
      </a:accent4>
      <a:accent5>
        <a:srgbClr val="F4A261"/>
      </a:accent5>
      <a:accent6>
        <a:srgbClr val="E9C46A"/>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6324</TotalTime>
  <Words>1661</Words>
  <Application>Microsoft Office PowerPoint</Application>
  <PresentationFormat>Presentación en pantalla (16:9)</PresentationFormat>
  <Paragraphs>191</Paragraphs>
  <Slides>24</Slides>
  <Notes>5</Notes>
  <HiddenSlides>0</HiddenSlides>
  <MMClips>0</MMClips>
  <ScaleCrop>false</ScaleCrop>
  <HeadingPairs>
    <vt:vector size="8" baseType="variant">
      <vt:variant>
        <vt:lpstr>Fuentes usadas</vt:lpstr>
      </vt:variant>
      <vt:variant>
        <vt:i4>12</vt:i4>
      </vt:variant>
      <vt:variant>
        <vt:lpstr>Tema</vt:lpstr>
      </vt:variant>
      <vt:variant>
        <vt:i4>1</vt:i4>
      </vt:variant>
      <vt:variant>
        <vt:lpstr>Servidores OLE incrustados</vt:lpstr>
      </vt:variant>
      <vt:variant>
        <vt:i4>2</vt:i4>
      </vt:variant>
      <vt:variant>
        <vt:lpstr>Títulos de diapositiva</vt:lpstr>
      </vt:variant>
      <vt:variant>
        <vt:i4>24</vt:i4>
      </vt:variant>
    </vt:vector>
  </HeadingPairs>
  <TitlesOfParts>
    <vt:vector size="39" baseType="lpstr">
      <vt:lpstr>Arial</vt:lpstr>
      <vt:lpstr>Bahnschrift</vt:lpstr>
      <vt:lpstr>Bahnschrift Condensed</vt:lpstr>
      <vt:lpstr>Bahnschrift SemiLight Condensed</vt:lpstr>
      <vt:lpstr>Calibri</vt:lpstr>
      <vt:lpstr>Fira Sans</vt:lpstr>
      <vt:lpstr>Fira Sans Extra Condensed</vt:lpstr>
      <vt:lpstr>Fira Sans Extra Condensed Medium</vt:lpstr>
      <vt:lpstr>Leelawadee</vt:lpstr>
      <vt:lpstr>Roboto</vt:lpstr>
      <vt:lpstr>Times New Roman</vt:lpstr>
      <vt:lpstr>Wingdings</vt:lpstr>
      <vt:lpstr>Design Elements Infographics by Slidesgo</vt:lpstr>
      <vt:lpstr>Hoja de cálculo</vt:lpstr>
      <vt:lpstr>Hoja de cálculo de Microsoft Excel</vt:lpstr>
      <vt:lpstr>1° INFORME TRIMESTRAL AVANCE PRESUPUESTARIO 2023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ESTADOS DE PROCESOS LICITATORIOS</vt:lpstr>
      <vt:lpstr>RECLAMACIONES DE TERCEROS CONTRATADOS</vt:lpstr>
      <vt:lpstr>GRACIAS POR SU ATENCIÓN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Infographics</dc:title>
  <dc:creator>Marjolaine Celis</dc:creator>
  <cp:lastModifiedBy>Juan Carlos Veragua</cp:lastModifiedBy>
  <cp:revision>198</cp:revision>
  <cp:lastPrinted>2022-05-02T21:10:59Z</cp:lastPrinted>
  <dcterms:modified xsi:type="dcterms:W3CDTF">2023-04-25T21:31:30Z</dcterms:modified>
</cp:coreProperties>
</file>