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5"/>
  </p:notesMasterIdLst>
  <p:handoutMasterIdLst>
    <p:handoutMasterId r:id="rId26"/>
  </p:handoutMasterIdLst>
  <p:sldIdLst>
    <p:sldId id="317" r:id="rId2"/>
    <p:sldId id="345" r:id="rId3"/>
    <p:sldId id="376" r:id="rId4"/>
    <p:sldId id="370" r:id="rId5"/>
    <p:sldId id="371" r:id="rId6"/>
    <p:sldId id="372" r:id="rId7"/>
    <p:sldId id="373" r:id="rId8"/>
    <p:sldId id="374" r:id="rId9"/>
    <p:sldId id="377" r:id="rId10"/>
    <p:sldId id="364" r:id="rId11"/>
    <p:sldId id="355" r:id="rId12"/>
    <p:sldId id="352" r:id="rId13"/>
    <p:sldId id="349" r:id="rId14"/>
    <p:sldId id="356" r:id="rId15"/>
    <p:sldId id="357" r:id="rId16"/>
    <p:sldId id="358" r:id="rId17"/>
    <p:sldId id="360" r:id="rId18"/>
    <p:sldId id="359" r:id="rId19"/>
    <p:sldId id="378" r:id="rId20"/>
    <p:sldId id="379" r:id="rId21"/>
    <p:sldId id="369" r:id="rId22"/>
    <p:sldId id="344" r:id="rId23"/>
    <p:sldId id="362" r:id="rId24"/>
  </p:sldIdLst>
  <p:sldSz cx="9144000" cy="5143500" type="screen16x9"/>
  <p:notesSz cx="7010400" cy="1112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604" autoAdjust="0"/>
    <p:restoredTop sz="94577" autoAdjust="0"/>
  </p:normalViewPr>
  <p:slideViewPr>
    <p:cSldViewPr snapToGrid="0">
      <p:cViewPr varScale="1">
        <p:scale>
          <a:sx n="95" d="100"/>
          <a:sy n="95" d="100"/>
        </p:scale>
        <p:origin x="5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3038475" cy="558540"/>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sz="quarter" idx="1"/>
          </p:nvPr>
        </p:nvSpPr>
        <p:spPr>
          <a:xfrm>
            <a:off x="3970339" y="0"/>
            <a:ext cx="3038475" cy="558540"/>
          </a:xfrm>
          <a:prstGeom prst="rect">
            <a:avLst/>
          </a:prstGeom>
        </p:spPr>
        <p:txBody>
          <a:bodyPr vert="horz" lIns="91440" tIns="45720" rIns="91440" bIns="45720" rtlCol="0"/>
          <a:lstStyle>
            <a:lvl1pPr algn="r">
              <a:defRPr sz="1200"/>
            </a:lvl1pPr>
          </a:lstStyle>
          <a:p>
            <a:fld id="{EC473A49-994B-4407-83C7-1FA02F6835B6}" type="datetimeFigureOut">
              <a:rPr lang="es-CL" smtClean="0"/>
              <a:t>13-11-2023</a:t>
            </a:fld>
            <a:endParaRPr lang="es-CL"/>
          </a:p>
        </p:txBody>
      </p:sp>
      <p:sp>
        <p:nvSpPr>
          <p:cNvPr id="4" name="Marcador de pie de página 3"/>
          <p:cNvSpPr>
            <a:spLocks noGrp="1"/>
          </p:cNvSpPr>
          <p:nvPr>
            <p:ph type="ftr" sz="quarter" idx="2"/>
          </p:nvPr>
        </p:nvSpPr>
        <p:spPr>
          <a:xfrm>
            <a:off x="1" y="10566661"/>
            <a:ext cx="3038475" cy="558540"/>
          </a:xfrm>
          <a:prstGeom prst="rect">
            <a:avLst/>
          </a:prstGeom>
        </p:spPr>
        <p:txBody>
          <a:bodyPr vert="horz" lIns="91440" tIns="45720" rIns="91440" bIns="45720" rtlCol="0" anchor="b"/>
          <a:lstStyle>
            <a:lvl1pPr algn="l">
              <a:defRPr sz="1200"/>
            </a:lvl1pPr>
          </a:lstStyle>
          <a:p>
            <a:endParaRPr lang="es-CL"/>
          </a:p>
        </p:txBody>
      </p:sp>
      <p:sp>
        <p:nvSpPr>
          <p:cNvPr id="5" name="Marcador de número de diapositiva 4"/>
          <p:cNvSpPr>
            <a:spLocks noGrp="1"/>
          </p:cNvSpPr>
          <p:nvPr>
            <p:ph type="sldNum" sz="quarter" idx="3"/>
          </p:nvPr>
        </p:nvSpPr>
        <p:spPr>
          <a:xfrm>
            <a:off x="3970339" y="10566661"/>
            <a:ext cx="3038475" cy="558540"/>
          </a:xfrm>
          <a:prstGeom prst="rect">
            <a:avLst/>
          </a:prstGeom>
        </p:spPr>
        <p:txBody>
          <a:bodyPr vert="horz" lIns="91440" tIns="45720" rIns="91440" bIns="45720" rtlCol="0" anchor="b"/>
          <a:lstStyle>
            <a:lvl1pPr algn="r">
              <a:defRPr sz="1200"/>
            </a:lvl1pPr>
          </a:lstStyle>
          <a:p>
            <a:fld id="{5CCACCDB-6077-44B3-82B9-544EB0AC2290}" type="slidenum">
              <a:rPr lang="es-CL" smtClean="0"/>
              <a:t>‹Nº›</a:t>
            </a:fld>
            <a:endParaRPr lang="es-CL"/>
          </a:p>
        </p:txBody>
      </p:sp>
    </p:spTree>
    <p:extLst>
      <p:ext uri="{BB962C8B-B14F-4D97-AF65-F5344CB8AC3E}">
        <p14:creationId xmlns:p14="http://schemas.microsoft.com/office/powerpoint/2010/main" val="1257254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1613" y="833438"/>
            <a:ext cx="7415213" cy="41719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5284470"/>
            <a:ext cx="5608320" cy="500634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00a88a2fe_0_377: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00a88a2fe_0_377: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063418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Tree>
    <p:extLst>
      <p:ext uri="{BB962C8B-B14F-4D97-AF65-F5344CB8AC3E}">
        <p14:creationId xmlns:p14="http://schemas.microsoft.com/office/powerpoint/2010/main" val="981475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2880425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3753367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00a88a2fe_0_377: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00a88a2fe_0_377: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048251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57200" y="411475"/>
            <a:ext cx="4569000" cy="8235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36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57200" y="1234975"/>
            <a:ext cx="2689200" cy="10518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a:solidFill>
                  <a:schemeClr val="dk1"/>
                </a:solidFill>
                <a:latin typeface="Roboto"/>
                <a:ea typeface="Roboto"/>
                <a:cs typeface="Roboto"/>
                <a:sym typeface="Roboto"/>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51A3A4B2-34DA-42A6-AAE6-E58641F2C8C8}" type="datetimeFigureOut">
              <a:rPr lang="es-CL" smtClean="0"/>
              <a:t>13-11-2023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62B3911D-1A18-42B0-BB74-467DFEFC13D6}" type="slidenum">
              <a:rPr lang="es-CL" smtClean="0"/>
              <a:t>‹Nº›</a:t>
            </a:fld>
            <a:endParaRPr lang="es-CL"/>
          </a:p>
        </p:txBody>
      </p:sp>
    </p:spTree>
    <p:extLst>
      <p:ext uri="{BB962C8B-B14F-4D97-AF65-F5344CB8AC3E}">
        <p14:creationId xmlns:p14="http://schemas.microsoft.com/office/powerpoint/2010/main" val="215294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6" name="Google Shape;16;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7" name="Google Shape;17;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1" name="Google Shape;21;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2" name="Google Shape;22;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457200" y="411475"/>
            <a:ext cx="8229600" cy="481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1pPr>
            <a:lvl2pPr lvl="1"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2pPr>
            <a:lvl3pPr lvl="2"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3pPr>
            <a:lvl4pPr lvl="3"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4pPr>
            <a:lvl5pPr lvl="4"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5pPr>
            <a:lvl6pPr lvl="5"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6pPr>
            <a:lvl7pPr lvl="6"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7pPr>
            <a:lvl8pPr lvl="7"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8pPr>
            <a:lvl9pPr lvl="8"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7" name="Google Shape;27;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1" name="Google Shape;3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2"/>
        <p:cNvGrpSpPr/>
        <p:nvPr/>
      </p:nvGrpSpPr>
      <p:grpSpPr>
        <a:xfrm>
          <a:off x="0" y="0"/>
          <a:ext cx="0" cy="0"/>
          <a:chOff x="0" y="0"/>
          <a:chExt cx="0" cy="0"/>
        </a:xfrm>
      </p:grpSpPr>
      <p:sp>
        <p:nvSpPr>
          <p:cNvPr id="33" name="Google Shape;33;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5" name="Google Shape;35;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6" name="Google Shape;36;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8"/>
        <p:cNvGrpSpPr/>
        <p:nvPr/>
      </p:nvGrpSpPr>
      <p:grpSpPr>
        <a:xfrm>
          <a:off x="0" y="0"/>
          <a:ext cx="0" cy="0"/>
          <a:chOff x="0" y="0"/>
          <a:chExt cx="0" cy="0"/>
        </a:xfrm>
      </p:grpSpPr>
      <p:sp>
        <p:nvSpPr>
          <p:cNvPr id="39" name="Google Shape;3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0" name="Google Shape;4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1"/>
        <p:cNvGrpSpPr/>
        <p:nvPr/>
      </p:nvGrpSpPr>
      <p:grpSpPr>
        <a:xfrm>
          <a:off x="0" y="0"/>
          <a:ext cx="0" cy="0"/>
          <a:chOff x="0" y="0"/>
          <a:chExt cx="0" cy="0"/>
        </a:xfrm>
      </p:grpSpPr>
      <p:sp>
        <p:nvSpPr>
          <p:cNvPr id="42" name="Google Shape;42;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3" name="Google Shape;43;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4" name="Google Shape;4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1pPr>
            <a:lvl2pPr lvl="1">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2pPr>
            <a:lvl3pPr lvl="2">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3pPr>
            <a:lvl4pPr lvl="3">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4pPr>
            <a:lvl5pPr lvl="4">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5pPr>
            <a:lvl6pPr lvl="5">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6pPr>
            <a:lvl7pPr lvl="6">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7pPr>
            <a:lvl8pPr lvl="7">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8pPr>
            <a:lvl9pPr lvl="8">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SzPts val="1800"/>
              <a:buFont typeface="Fira Sans"/>
              <a:buChar char="●"/>
              <a:defRPr sz="1800">
                <a:latin typeface="Fira Sans"/>
                <a:ea typeface="Fira Sans"/>
                <a:cs typeface="Fira Sans"/>
                <a:sym typeface="Fira Sans"/>
              </a:defRPr>
            </a:lvl1pPr>
            <a:lvl2pPr marL="914400" lvl="1" indent="-317500">
              <a:lnSpc>
                <a:spcPct val="115000"/>
              </a:lnSpc>
              <a:spcBef>
                <a:spcPts val="1600"/>
              </a:spcBef>
              <a:spcAft>
                <a:spcPts val="0"/>
              </a:spcAft>
              <a:buSzPts val="1400"/>
              <a:buFont typeface="Fira Sans"/>
              <a:buChar char="○"/>
              <a:defRPr>
                <a:latin typeface="Fira Sans"/>
                <a:ea typeface="Fira Sans"/>
                <a:cs typeface="Fira Sans"/>
                <a:sym typeface="Fira Sans"/>
              </a:defRPr>
            </a:lvl2pPr>
            <a:lvl3pPr marL="1371600" lvl="2" indent="-317500">
              <a:lnSpc>
                <a:spcPct val="115000"/>
              </a:lnSpc>
              <a:spcBef>
                <a:spcPts val="1600"/>
              </a:spcBef>
              <a:spcAft>
                <a:spcPts val="0"/>
              </a:spcAft>
              <a:buSzPts val="1400"/>
              <a:buFont typeface="Fira Sans"/>
              <a:buChar char="■"/>
              <a:defRPr>
                <a:latin typeface="Fira Sans"/>
                <a:ea typeface="Fira Sans"/>
                <a:cs typeface="Fira Sans"/>
                <a:sym typeface="Fira Sans"/>
              </a:defRPr>
            </a:lvl3pPr>
            <a:lvl4pPr marL="1828800" lvl="3" indent="-317500">
              <a:lnSpc>
                <a:spcPct val="115000"/>
              </a:lnSpc>
              <a:spcBef>
                <a:spcPts val="1600"/>
              </a:spcBef>
              <a:spcAft>
                <a:spcPts val="0"/>
              </a:spcAft>
              <a:buSzPts val="1400"/>
              <a:buFont typeface="Fira Sans"/>
              <a:buChar char="●"/>
              <a:defRPr>
                <a:latin typeface="Fira Sans"/>
                <a:ea typeface="Fira Sans"/>
                <a:cs typeface="Fira Sans"/>
                <a:sym typeface="Fira Sans"/>
              </a:defRPr>
            </a:lvl4pPr>
            <a:lvl5pPr marL="2286000" lvl="4" indent="-317500">
              <a:lnSpc>
                <a:spcPct val="115000"/>
              </a:lnSpc>
              <a:spcBef>
                <a:spcPts val="1600"/>
              </a:spcBef>
              <a:spcAft>
                <a:spcPts val="0"/>
              </a:spcAft>
              <a:buSzPts val="1400"/>
              <a:buFont typeface="Fira Sans"/>
              <a:buChar char="○"/>
              <a:defRPr>
                <a:latin typeface="Fira Sans"/>
                <a:ea typeface="Fira Sans"/>
                <a:cs typeface="Fira Sans"/>
                <a:sym typeface="Fira Sans"/>
              </a:defRPr>
            </a:lvl5pPr>
            <a:lvl6pPr marL="2743200" lvl="5" indent="-317500">
              <a:lnSpc>
                <a:spcPct val="115000"/>
              </a:lnSpc>
              <a:spcBef>
                <a:spcPts val="1600"/>
              </a:spcBef>
              <a:spcAft>
                <a:spcPts val="0"/>
              </a:spcAft>
              <a:buSzPts val="1400"/>
              <a:buFont typeface="Fira Sans"/>
              <a:buChar char="■"/>
              <a:defRPr>
                <a:latin typeface="Fira Sans"/>
                <a:ea typeface="Fira Sans"/>
                <a:cs typeface="Fira Sans"/>
                <a:sym typeface="Fira Sans"/>
              </a:defRPr>
            </a:lvl6pPr>
            <a:lvl7pPr marL="3200400" lvl="6" indent="-317500">
              <a:lnSpc>
                <a:spcPct val="115000"/>
              </a:lnSpc>
              <a:spcBef>
                <a:spcPts val="1600"/>
              </a:spcBef>
              <a:spcAft>
                <a:spcPts val="0"/>
              </a:spcAft>
              <a:buSzPts val="1400"/>
              <a:buFont typeface="Fira Sans"/>
              <a:buChar char="●"/>
              <a:defRPr>
                <a:latin typeface="Fira Sans"/>
                <a:ea typeface="Fira Sans"/>
                <a:cs typeface="Fira Sans"/>
                <a:sym typeface="Fira Sans"/>
              </a:defRPr>
            </a:lvl7pPr>
            <a:lvl8pPr marL="3657600" lvl="7" indent="-317500">
              <a:lnSpc>
                <a:spcPct val="115000"/>
              </a:lnSpc>
              <a:spcBef>
                <a:spcPts val="1600"/>
              </a:spcBef>
              <a:spcAft>
                <a:spcPts val="0"/>
              </a:spcAft>
              <a:buSzPts val="1400"/>
              <a:buFont typeface="Fira Sans"/>
              <a:buChar char="○"/>
              <a:defRPr>
                <a:latin typeface="Fira Sans"/>
                <a:ea typeface="Fira Sans"/>
                <a:cs typeface="Fira Sans"/>
                <a:sym typeface="Fira Sans"/>
              </a:defRPr>
            </a:lvl8pPr>
            <a:lvl9pPr marL="4114800" lvl="8" indent="-317500">
              <a:lnSpc>
                <a:spcPct val="115000"/>
              </a:lnSpc>
              <a:spcBef>
                <a:spcPts val="1600"/>
              </a:spcBef>
              <a:spcAft>
                <a:spcPts val="1600"/>
              </a:spcAft>
              <a:buSzPts val="1400"/>
              <a:buFont typeface="Fira Sans"/>
              <a:buChar char="■"/>
              <a:defRPr>
                <a:latin typeface="Fira Sans"/>
                <a:ea typeface="Fira Sans"/>
                <a:cs typeface="Fira Sans"/>
                <a:sym typeface="Fira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
          <p15:clr>
            <a:srgbClr val="EA4335"/>
          </p15:clr>
        </p15:guide>
        <p15:guide id="2" pos="5472">
          <p15:clr>
            <a:srgbClr val="EA4335"/>
          </p15:clr>
        </p15:guide>
        <p15:guide id="3" orient="horz" pos="259">
          <p15:clr>
            <a:srgbClr val="EA4335"/>
          </p15:clr>
        </p15:guide>
        <p15:guide id="4" orient="horz" pos="2981">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1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9.emf"/><Relationship Id="rId1" Type="http://schemas.openxmlformats.org/officeDocument/2006/relationships/slideLayout" Target="../slideLayouts/slideLayout2.xml"/><Relationship Id="rId5" Type="http://schemas.openxmlformats.org/officeDocument/2006/relationships/image" Target="../media/image21.emf"/><Relationship Id="rId4" Type="http://schemas.openxmlformats.org/officeDocument/2006/relationships/image" Target="../media/image20.emf"/></Relationships>
</file>

<file path=ppt/slides/_rels/slide1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9.emf"/><Relationship Id="rId1" Type="http://schemas.openxmlformats.org/officeDocument/2006/relationships/slideLayout" Target="../slideLayouts/slideLayout2.xml"/><Relationship Id="rId5" Type="http://schemas.openxmlformats.org/officeDocument/2006/relationships/image" Target="../media/image22.emf"/><Relationship Id="rId4" Type="http://schemas.openxmlformats.org/officeDocument/2006/relationships/image" Target="../media/image20.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Shape 54"/>
        <p:cNvGrpSpPr/>
        <p:nvPr/>
      </p:nvGrpSpPr>
      <p:grpSpPr>
        <a:xfrm>
          <a:off x="0" y="0"/>
          <a:ext cx="0" cy="0"/>
          <a:chOff x="0" y="0"/>
          <a:chExt cx="0" cy="0"/>
        </a:xfrm>
      </p:grpSpPr>
      <p:sp>
        <p:nvSpPr>
          <p:cNvPr id="5" name="CuadroTexto 4"/>
          <p:cNvSpPr txBox="1"/>
          <p:nvPr/>
        </p:nvSpPr>
        <p:spPr>
          <a:xfrm>
            <a:off x="5644085" y="2825409"/>
            <a:ext cx="3385930" cy="584775"/>
          </a:xfrm>
          <a:prstGeom prst="rect">
            <a:avLst/>
          </a:prstGeom>
          <a:noFill/>
        </p:spPr>
        <p:txBody>
          <a:bodyPr wrap="square" rtlCol="0">
            <a:spAutoFit/>
          </a:bodyPr>
          <a:lstStyle/>
          <a:p>
            <a:pPr algn="r"/>
            <a:r>
              <a:rPr lang="es-CL" sz="1600" dirty="0">
                <a:solidFill>
                  <a:schemeClr val="accent3">
                    <a:lumMod val="75000"/>
                  </a:schemeClr>
                </a:solidFill>
                <a:latin typeface="Bahnschrift SemiLight Condensed" panose="020B0502040204020203" pitchFamily="34" charset="0"/>
              </a:rPr>
              <a:t>UNIDAD DE CONTROL Y AUDITORÍA INTERNA</a:t>
            </a:r>
          </a:p>
          <a:p>
            <a:pPr algn="r"/>
            <a:r>
              <a:rPr lang="es-CL" sz="1600" dirty="0">
                <a:solidFill>
                  <a:schemeClr val="accent3">
                    <a:lumMod val="75000"/>
                  </a:schemeClr>
                </a:solidFill>
                <a:latin typeface="Bahnschrift SemiLight Condensed" panose="020B0502040204020203" pitchFamily="34" charset="0"/>
              </a:rPr>
              <a:t>VALDIVIA,  08 DE NOVIEMBRE DE 2023</a:t>
            </a:r>
          </a:p>
        </p:txBody>
      </p:sp>
      <p:sp>
        <p:nvSpPr>
          <p:cNvPr id="4" name="Entrada manual 3"/>
          <p:cNvSpPr/>
          <p:nvPr/>
        </p:nvSpPr>
        <p:spPr>
          <a:xfrm rot="5400000">
            <a:off x="-464822" y="464818"/>
            <a:ext cx="5143502" cy="4213859"/>
          </a:xfrm>
          <a:prstGeom prst="flowChartManualInp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pic>
        <p:nvPicPr>
          <p:cNvPr id="6" name="Imagen 5"/>
          <p:cNvPicPr>
            <a:picLocks noChangeAspect="1"/>
          </p:cNvPicPr>
          <p:nvPr/>
        </p:nvPicPr>
        <p:blipFill>
          <a:blip r:embed="rId3"/>
          <a:stretch>
            <a:fillRect/>
          </a:stretch>
        </p:blipFill>
        <p:spPr>
          <a:xfrm>
            <a:off x="1280309" y="265278"/>
            <a:ext cx="1154300" cy="928352"/>
          </a:xfrm>
          <a:prstGeom prst="rect">
            <a:avLst/>
          </a:prstGeom>
        </p:spPr>
      </p:pic>
      <p:sp>
        <p:nvSpPr>
          <p:cNvPr id="57" name="Google Shape;57;p15"/>
          <p:cNvSpPr txBox="1">
            <a:spLocks noGrp="1"/>
          </p:cNvSpPr>
          <p:nvPr>
            <p:ph type="ctrTitle"/>
          </p:nvPr>
        </p:nvSpPr>
        <p:spPr>
          <a:xfrm>
            <a:off x="3435416" y="1179499"/>
            <a:ext cx="5640184" cy="183843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CL" sz="3800" dirty="0">
                <a:solidFill>
                  <a:schemeClr val="accent3">
                    <a:lumMod val="75000"/>
                  </a:schemeClr>
                </a:solidFill>
                <a:latin typeface="Bahnschrift Condensed" panose="020B0502040204020203" pitchFamily="34" charset="0"/>
              </a:rPr>
              <a:t>3° INFORME TRIMESTRAL</a:t>
            </a:r>
            <a:br>
              <a:rPr lang="es-CL" sz="3800" dirty="0">
                <a:solidFill>
                  <a:schemeClr val="bg2"/>
                </a:solidFill>
                <a:latin typeface="Bahnschrift Condensed" panose="020B0502040204020203" pitchFamily="34" charset="0"/>
              </a:rPr>
            </a:br>
            <a:r>
              <a:rPr lang="en" sz="3800" dirty="0">
                <a:solidFill>
                  <a:schemeClr val="accent3">
                    <a:lumMod val="75000"/>
                  </a:schemeClr>
                </a:solidFill>
                <a:latin typeface="Bahnschrift Condensed" panose="020B0502040204020203" pitchFamily="34" charset="0"/>
              </a:rPr>
              <a:t>AVANCE PRESUPUESTARIO 2023</a:t>
            </a:r>
            <a:endParaRPr sz="3800" b="0" dirty="0">
              <a:solidFill>
                <a:schemeClr val="accent3">
                  <a:lumMod val="75000"/>
                </a:schemeClr>
              </a:solidFill>
              <a:latin typeface="Bahnschrift Condensed" panose="020B0502040204020203" pitchFamily="34" charset="0"/>
            </a:endParaRPr>
          </a:p>
        </p:txBody>
      </p:sp>
      <p:pic>
        <p:nvPicPr>
          <p:cNvPr id="7" name="Imagen 6">
            <a:extLst>
              <a:ext uri="{FF2B5EF4-FFF2-40B4-BE49-F238E27FC236}">
                <a16:creationId xmlns:a16="http://schemas.microsoft.com/office/drawing/2014/main" id="{75131CC8-45B5-4845-8576-387B7F6E0DC2}"/>
              </a:ext>
            </a:extLst>
          </p:cNvPr>
          <p:cNvPicPr>
            <a:picLocks noChangeAspect="1"/>
          </p:cNvPicPr>
          <p:nvPr/>
        </p:nvPicPr>
        <p:blipFill>
          <a:blip r:embed="rId4">
            <a:duotone>
              <a:schemeClr val="accent3">
                <a:shade val="45000"/>
                <a:satMod val="135000"/>
              </a:schemeClr>
              <a:prstClr val="white"/>
            </a:duotone>
          </a:blip>
          <a:stretch>
            <a:fillRect/>
          </a:stretch>
        </p:blipFill>
        <p:spPr>
          <a:xfrm>
            <a:off x="365515" y="1729094"/>
            <a:ext cx="2836044" cy="2777404"/>
          </a:xfrm>
          <a:prstGeom prst="rect">
            <a:avLst/>
          </a:prstGeom>
        </p:spPr>
      </p:pic>
    </p:spTree>
    <p:extLst>
      <p:ext uri="{BB962C8B-B14F-4D97-AF65-F5344CB8AC3E}">
        <p14:creationId xmlns:p14="http://schemas.microsoft.com/office/powerpoint/2010/main" val="3920914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280737"/>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410007" y="94530"/>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8" name="Datos 7"/>
          <p:cNvSpPr/>
          <p:nvPr/>
        </p:nvSpPr>
        <p:spPr>
          <a:xfrm>
            <a:off x="-374468" y="815951"/>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313706" y="636526"/>
            <a:ext cx="538635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MARCO PRESUPUESTARIO INICIAL Y SUS MODIFICACIONES</a:t>
            </a:r>
            <a:endParaRPr lang="es-MX" sz="2000" b="0" dirty="0">
              <a:solidFill>
                <a:schemeClr val="bg2"/>
              </a:solidFill>
              <a:latin typeface="Bahnschrift Condensed" panose="020B0502040204020203" pitchFamily="34" charset="0"/>
            </a:endParaRPr>
          </a:p>
        </p:txBody>
      </p:sp>
      <p:sp>
        <p:nvSpPr>
          <p:cNvPr id="11" name="CuadroTexto 10"/>
          <p:cNvSpPr txBox="1"/>
          <p:nvPr/>
        </p:nvSpPr>
        <p:spPr>
          <a:xfrm>
            <a:off x="1434468" y="1710767"/>
            <a:ext cx="2864577" cy="646331"/>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dirty="0">
                <a:solidFill>
                  <a:schemeClr val="accent6">
                    <a:lumMod val="75000"/>
                  </a:schemeClr>
                </a:solidFill>
              </a:rPr>
              <a:t>M$ 62.132.589 </a:t>
            </a:r>
          </a:p>
        </p:txBody>
      </p:sp>
      <p:sp>
        <p:nvSpPr>
          <p:cNvPr id="10" name="Google Shape;57;p15">
            <a:extLst>
              <a:ext uri="{FF2B5EF4-FFF2-40B4-BE49-F238E27FC236}">
                <a16:creationId xmlns:a16="http://schemas.microsoft.com/office/drawing/2014/main" id="{824410D7-F42E-4A80-A107-191F1E544A9F}"/>
              </a:ext>
            </a:extLst>
          </p:cNvPr>
          <p:cNvSpPr txBox="1">
            <a:spLocks/>
          </p:cNvSpPr>
          <p:nvPr/>
        </p:nvSpPr>
        <p:spPr>
          <a:xfrm>
            <a:off x="7791311" y="4556306"/>
            <a:ext cx="1352689" cy="468751"/>
          </a:xfrm>
          <a:prstGeom prst="rect">
            <a:avLst/>
          </a:prstGeom>
          <a:solidFill>
            <a:schemeClr val="accent1">
              <a:lumMod val="20000"/>
              <a:lumOff val="80000"/>
            </a:schemeClr>
          </a:solidFill>
          <a:ln w="19050">
            <a:solidFill>
              <a:schemeClr val="accent6">
                <a:lumMod val="75000"/>
              </a:schemeClr>
            </a:solidFill>
            <a:prstDash val="dash"/>
          </a:ln>
        </p:spPr>
        <p:txBody>
          <a:bodyPr spcFirstLastPara="1" wrap="square" lIns="91425" tIns="91425" rIns="91425" bIns="91425" anchor="ctr" anchorCtr="0">
            <a:noAutofit/>
          </a:bodyPr>
          <a:lstStyle>
            <a:defPPr marR="0" lvl="0" algn="l" rtl="0">
              <a:lnSpc>
                <a:spcPct val="100000"/>
              </a:lnSpc>
              <a:spcBef>
                <a:spcPts val="0"/>
              </a:spcBef>
              <a:spcAft>
                <a:spcPts val="0"/>
              </a:spcAft>
              <a:defRPr/>
            </a:defPPr>
            <a:lvl1pPr algn="ctr">
              <a:buClr>
                <a:schemeClr val="dk1"/>
              </a:buClr>
              <a:buSzPts val="2800"/>
              <a:buFont typeface="Fira Sans"/>
              <a:buNone/>
              <a:defRPr sz="1800" b="1">
                <a:solidFill>
                  <a:schemeClr val="bg2"/>
                </a:solidFill>
                <a:latin typeface="Bahnschrift Condensed" panose="020B0502040204020203" pitchFamily="34" charset="0"/>
                <a:ea typeface="Fira Sans"/>
                <a:cs typeface="Fira Sans"/>
              </a:defRPr>
            </a:lvl1pPr>
            <a:lvl2pPr>
              <a:buClr>
                <a:schemeClr val="dk1"/>
              </a:buClr>
              <a:buSzPts val="2800"/>
              <a:buFont typeface="Fira Sans"/>
              <a:buNone/>
              <a:defRPr sz="2800" b="1">
                <a:solidFill>
                  <a:schemeClr val="dk1"/>
                </a:solidFill>
                <a:latin typeface="Fira Sans"/>
                <a:ea typeface="Fira Sans"/>
                <a:cs typeface="Fira Sans"/>
              </a:defRPr>
            </a:lvl2pPr>
            <a:lvl3pPr>
              <a:buClr>
                <a:schemeClr val="dk1"/>
              </a:buClr>
              <a:buSzPts val="2800"/>
              <a:buFont typeface="Fira Sans"/>
              <a:buNone/>
              <a:defRPr sz="2800" b="1">
                <a:solidFill>
                  <a:schemeClr val="dk1"/>
                </a:solidFill>
                <a:latin typeface="Fira Sans"/>
                <a:ea typeface="Fira Sans"/>
                <a:cs typeface="Fira Sans"/>
              </a:defRPr>
            </a:lvl3pPr>
            <a:lvl4pPr>
              <a:buClr>
                <a:schemeClr val="dk1"/>
              </a:buClr>
              <a:buSzPts val="2800"/>
              <a:buFont typeface="Fira Sans"/>
              <a:buNone/>
              <a:defRPr sz="2800" b="1">
                <a:solidFill>
                  <a:schemeClr val="dk1"/>
                </a:solidFill>
                <a:latin typeface="Fira Sans"/>
                <a:ea typeface="Fira Sans"/>
                <a:cs typeface="Fira Sans"/>
              </a:defRPr>
            </a:lvl4pPr>
            <a:lvl5pPr>
              <a:buClr>
                <a:schemeClr val="dk1"/>
              </a:buClr>
              <a:buSzPts val="2800"/>
              <a:buFont typeface="Fira Sans"/>
              <a:buNone/>
              <a:defRPr sz="2800" b="1">
                <a:solidFill>
                  <a:schemeClr val="dk1"/>
                </a:solidFill>
                <a:latin typeface="Fira Sans"/>
                <a:ea typeface="Fira Sans"/>
                <a:cs typeface="Fira Sans"/>
              </a:defRPr>
            </a:lvl5pPr>
            <a:lvl6pPr>
              <a:buClr>
                <a:schemeClr val="dk1"/>
              </a:buClr>
              <a:buSzPts val="2800"/>
              <a:buFont typeface="Fira Sans"/>
              <a:buNone/>
              <a:defRPr sz="2800" b="1">
                <a:solidFill>
                  <a:schemeClr val="dk1"/>
                </a:solidFill>
                <a:latin typeface="Fira Sans"/>
                <a:ea typeface="Fira Sans"/>
                <a:cs typeface="Fira Sans"/>
              </a:defRPr>
            </a:lvl6pPr>
            <a:lvl7pPr>
              <a:buClr>
                <a:schemeClr val="dk1"/>
              </a:buClr>
              <a:buSzPts val="2800"/>
              <a:buFont typeface="Fira Sans"/>
              <a:buNone/>
              <a:defRPr sz="2800" b="1">
                <a:solidFill>
                  <a:schemeClr val="dk1"/>
                </a:solidFill>
                <a:latin typeface="Fira Sans"/>
                <a:ea typeface="Fira Sans"/>
                <a:cs typeface="Fira Sans"/>
              </a:defRPr>
            </a:lvl7pPr>
            <a:lvl8pPr>
              <a:buClr>
                <a:schemeClr val="dk1"/>
              </a:buClr>
              <a:buSzPts val="2800"/>
              <a:buFont typeface="Fira Sans"/>
              <a:buNone/>
              <a:defRPr sz="2800" b="1">
                <a:solidFill>
                  <a:schemeClr val="dk1"/>
                </a:solidFill>
                <a:latin typeface="Fira Sans"/>
                <a:ea typeface="Fira Sans"/>
                <a:cs typeface="Fira Sans"/>
              </a:defRPr>
            </a:lvl8pPr>
            <a:lvl9pPr>
              <a:buClr>
                <a:schemeClr val="dk1"/>
              </a:buClr>
              <a:buSzPts val="2800"/>
              <a:buFont typeface="Fira Sans"/>
              <a:buNone/>
              <a:defRPr sz="2800" b="1">
                <a:solidFill>
                  <a:schemeClr val="dk1"/>
                </a:solidFill>
                <a:latin typeface="Fira Sans"/>
                <a:ea typeface="Fira Sans"/>
                <a:cs typeface="Fira Sans"/>
              </a:defRPr>
            </a:lvl9pPr>
          </a:lstStyle>
          <a:p>
            <a:r>
              <a:rPr lang="es-MX" sz="2000" dirty="0"/>
              <a:t>M$ 61.025.167</a:t>
            </a:r>
          </a:p>
        </p:txBody>
      </p:sp>
      <p:sp>
        <p:nvSpPr>
          <p:cNvPr id="14" name="Google Shape;57;p15">
            <a:extLst>
              <a:ext uri="{FF2B5EF4-FFF2-40B4-BE49-F238E27FC236}">
                <a16:creationId xmlns:a16="http://schemas.microsoft.com/office/drawing/2014/main" id="{5BEAA517-745C-4751-8833-E2D01026CC37}"/>
              </a:ext>
            </a:extLst>
          </p:cNvPr>
          <p:cNvSpPr txBox="1">
            <a:spLocks/>
          </p:cNvSpPr>
          <p:nvPr/>
        </p:nvSpPr>
        <p:spPr>
          <a:xfrm>
            <a:off x="-181664" y="1825688"/>
            <a:ext cx="2418549" cy="35786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1800" dirty="0">
                <a:solidFill>
                  <a:schemeClr val="bg2"/>
                </a:solidFill>
                <a:latin typeface="Bahnschrift Condensed" panose="020B0502040204020203" pitchFamily="34" charset="0"/>
              </a:rPr>
              <a:t>MARCO PPTARIO INICIAL</a:t>
            </a:r>
            <a:endParaRPr lang="es-MX" sz="1600" dirty="0">
              <a:solidFill>
                <a:schemeClr val="bg2"/>
              </a:solidFill>
              <a:latin typeface="Bahnschrift Condensed" panose="020B0502040204020203" pitchFamily="34" charset="0"/>
            </a:endParaRPr>
          </a:p>
        </p:txBody>
      </p:sp>
      <p:sp>
        <p:nvSpPr>
          <p:cNvPr id="15" name="Google Shape;57;p15">
            <a:extLst>
              <a:ext uri="{FF2B5EF4-FFF2-40B4-BE49-F238E27FC236}">
                <a16:creationId xmlns:a16="http://schemas.microsoft.com/office/drawing/2014/main" id="{EDF02704-E94F-4AD0-BC4F-B239CEA5C1FA}"/>
              </a:ext>
            </a:extLst>
          </p:cNvPr>
          <p:cNvSpPr txBox="1">
            <a:spLocks/>
          </p:cNvSpPr>
          <p:nvPr/>
        </p:nvSpPr>
        <p:spPr>
          <a:xfrm>
            <a:off x="4299045" y="1363974"/>
            <a:ext cx="4774427" cy="1315066"/>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endParaRPr lang="es-MX" sz="1800" dirty="0">
              <a:solidFill>
                <a:schemeClr val="accent6">
                  <a:lumMod val="75000"/>
                </a:schemeClr>
              </a:solidFill>
              <a:latin typeface="Bahnschrift Condensed" panose="020B0502040204020203" pitchFamily="34" charset="0"/>
            </a:endParaRPr>
          </a:p>
          <a:p>
            <a:pPr algn="ctr"/>
            <a:r>
              <a:rPr lang="es-MX" sz="1800" u="sng" dirty="0">
                <a:solidFill>
                  <a:schemeClr val="bg2"/>
                </a:solidFill>
                <a:latin typeface="Bahnschrift Condensed" panose="020B0502040204020203" pitchFamily="34" charset="0"/>
              </a:rPr>
              <a:t>MOVIMIENTOS DEL 1°SEMESTRE (informado) :</a:t>
            </a:r>
          </a:p>
          <a:p>
            <a:r>
              <a:rPr lang="es-MX" sz="1600" dirty="0">
                <a:solidFill>
                  <a:schemeClr val="accent6">
                    <a:lumMod val="75000"/>
                  </a:schemeClr>
                </a:solidFill>
                <a:latin typeface="Bahnschrift Condensed" panose="020B0502040204020203" pitchFamily="34" charset="0"/>
              </a:rPr>
              <a:t>ABRIL: REBAJAS DE EMERGENCIA NC </a:t>
            </a:r>
            <a:r>
              <a:rPr lang="es-MX" sz="1800" dirty="0">
                <a:solidFill>
                  <a:srgbClr val="C00000"/>
                </a:solidFill>
                <a:latin typeface="Bahnschrift Condensed" panose="020B0502040204020203" pitchFamily="34" charset="0"/>
              </a:rPr>
              <a:t>-M$ 145.235  Y  -M$ 248.239</a:t>
            </a:r>
            <a:endParaRPr lang="es-MX" sz="1800" dirty="0">
              <a:solidFill>
                <a:schemeClr val="accent6">
                  <a:lumMod val="75000"/>
                </a:schemeClr>
              </a:solidFill>
              <a:latin typeface="Bahnschrift Condensed" panose="020B0502040204020203" pitchFamily="34" charset="0"/>
            </a:endParaRPr>
          </a:p>
          <a:p>
            <a:r>
              <a:rPr lang="es-MX" sz="1600" dirty="0">
                <a:solidFill>
                  <a:schemeClr val="accent6">
                    <a:lumMod val="75000"/>
                  </a:schemeClr>
                </a:solidFill>
                <a:latin typeface="Bahnschrift Condensed" panose="020B0502040204020203" pitchFamily="34" charset="0"/>
              </a:rPr>
              <a:t>ABRIL: DEUDA FLOTANTE </a:t>
            </a:r>
            <a:r>
              <a:rPr lang="es-MX" sz="1600" dirty="0">
                <a:solidFill>
                  <a:schemeClr val="bg2"/>
                </a:solidFill>
                <a:latin typeface="Bahnschrift Condensed" panose="020B0502040204020203" pitchFamily="34" charset="0"/>
              </a:rPr>
              <a:t> M$4.076.274/PAGADA/NO SE REGISTRA</a:t>
            </a:r>
          </a:p>
          <a:p>
            <a:r>
              <a:rPr lang="es-MX" sz="1600" dirty="0">
                <a:solidFill>
                  <a:schemeClr val="accent6">
                    <a:lumMod val="75000"/>
                  </a:schemeClr>
                </a:solidFill>
                <a:latin typeface="Bahnschrift Condensed" panose="020B0502040204020203" pitchFamily="34" charset="0"/>
              </a:rPr>
              <a:t>JUNIO: REBAJA EMERGENCIA NC </a:t>
            </a:r>
            <a:r>
              <a:rPr lang="es-MX" sz="1600" dirty="0">
                <a:solidFill>
                  <a:srgbClr val="C00000"/>
                </a:solidFill>
                <a:latin typeface="Bahnschrift Condensed" panose="020B0502040204020203" pitchFamily="34" charset="0"/>
              </a:rPr>
              <a:t>-M$ 137.138</a:t>
            </a:r>
            <a:endParaRPr lang="es-MX" sz="1800" dirty="0">
              <a:solidFill>
                <a:schemeClr val="bg2"/>
              </a:solidFill>
              <a:latin typeface="Bahnschrift Condensed" panose="020B0502040204020203" pitchFamily="34" charset="0"/>
            </a:endParaRPr>
          </a:p>
          <a:p>
            <a:pPr algn="ctr"/>
            <a:endParaRPr lang="es-MX" sz="1800" b="0" dirty="0">
              <a:solidFill>
                <a:schemeClr val="bg2"/>
              </a:solidFill>
              <a:latin typeface="Bahnschrift Condensed" panose="020B0502040204020203" pitchFamily="34" charset="0"/>
            </a:endParaRPr>
          </a:p>
        </p:txBody>
      </p:sp>
      <p:cxnSp>
        <p:nvCxnSpPr>
          <p:cNvPr id="16" name="Conector recto 15">
            <a:extLst>
              <a:ext uri="{FF2B5EF4-FFF2-40B4-BE49-F238E27FC236}">
                <a16:creationId xmlns:a16="http://schemas.microsoft.com/office/drawing/2014/main" id="{18EBDF4F-1A8C-4EBF-AB06-BFEF7EA56F2F}"/>
              </a:ext>
            </a:extLst>
          </p:cNvPr>
          <p:cNvCxnSpPr>
            <a:cxnSpLocks/>
          </p:cNvCxnSpPr>
          <p:nvPr/>
        </p:nvCxnSpPr>
        <p:spPr>
          <a:xfrm>
            <a:off x="96253" y="2615528"/>
            <a:ext cx="8792253" cy="0"/>
          </a:xfrm>
          <a:prstGeom prst="line">
            <a:avLst/>
          </a:prstGeom>
        </p:spPr>
        <p:style>
          <a:lnRef idx="1">
            <a:schemeClr val="accent6"/>
          </a:lnRef>
          <a:fillRef idx="0">
            <a:schemeClr val="accent6"/>
          </a:fillRef>
          <a:effectRef idx="0">
            <a:schemeClr val="accent6"/>
          </a:effectRef>
          <a:fontRef idx="minor">
            <a:schemeClr val="tx1"/>
          </a:fontRef>
        </p:style>
      </p:cxnSp>
      <p:sp>
        <p:nvSpPr>
          <p:cNvPr id="17" name="Google Shape;57;p15">
            <a:extLst>
              <a:ext uri="{FF2B5EF4-FFF2-40B4-BE49-F238E27FC236}">
                <a16:creationId xmlns:a16="http://schemas.microsoft.com/office/drawing/2014/main" id="{D36CB10D-140E-47F8-9C7F-CD2FEE0BB059}"/>
              </a:ext>
            </a:extLst>
          </p:cNvPr>
          <p:cNvSpPr txBox="1">
            <a:spLocks/>
          </p:cNvSpPr>
          <p:nvPr/>
        </p:nvSpPr>
        <p:spPr>
          <a:xfrm>
            <a:off x="-181664" y="2779180"/>
            <a:ext cx="2506724" cy="553419"/>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1800" dirty="0">
                <a:solidFill>
                  <a:schemeClr val="bg2"/>
                </a:solidFill>
                <a:latin typeface="Bahnschrift Condensed" panose="020B0502040204020203" pitchFamily="34" charset="0"/>
              </a:rPr>
              <a:t>MARCO PPTARIO VIGENTE </a:t>
            </a:r>
          </a:p>
          <a:p>
            <a:pPr algn="ctr"/>
            <a:r>
              <a:rPr lang="es-MX" sz="1800" dirty="0">
                <a:solidFill>
                  <a:schemeClr val="bg2"/>
                </a:solidFill>
                <a:latin typeface="Bahnschrift Condensed" panose="020B0502040204020203" pitchFamily="34" charset="0"/>
              </a:rPr>
              <a:t>AL 30/09/2023</a:t>
            </a:r>
            <a:endParaRPr lang="es-MX" sz="1600" dirty="0">
              <a:solidFill>
                <a:schemeClr val="bg2"/>
              </a:solidFill>
              <a:latin typeface="Bahnschrift Condensed" panose="020B0502040204020203" pitchFamily="34" charset="0"/>
            </a:endParaRPr>
          </a:p>
        </p:txBody>
      </p:sp>
      <p:sp>
        <p:nvSpPr>
          <p:cNvPr id="18" name="CuadroTexto 17">
            <a:extLst>
              <a:ext uri="{FF2B5EF4-FFF2-40B4-BE49-F238E27FC236}">
                <a16:creationId xmlns:a16="http://schemas.microsoft.com/office/drawing/2014/main" id="{D2A47DC7-368B-4206-BEAA-33E4141B518A}"/>
              </a:ext>
            </a:extLst>
          </p:cNvPr>
          <p:cNvSpPr txBox="1"/>
          <p:nvPr/>
        </p:nvSpPr>
        <p:spPr>
          <a:xfrm>
            <a:off x="1359097" y="2716489"/>
            <a:ext cx="2864577" cy="646331"/>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dirty="0">
                <a:solidFill>
                  <a:schemeClr val="accent6">
                    <a:lumMod val="75000"/>
                  </a:schemeClr>
                </a:solidFill>
              </a:rPr>
              <a:t>M$ 65.101.441 </a:t>
            </a:r>
          </a:p>
        </p:txBody>
      </p:sp>
      <p:sp>
        <p:nvSpPr>
          <p:cNvPr id="19" name="Google Shape;57;p15">
            <a:extLst>
              <a:ext uri="{FF2B5EF4-FFF2-40B4-BE49-F238E27FC236}">
                <a16:creationId xmlns:a16="http://schemas.microsoft.com/office/drawing/2014/main" id="{D134D76C-E969-4492-86CF-E81D83A27509}"/>
              </a:ext>
            </a:extLst>
          </p:cNvPr>
          <p:cNvSpPr txBox="1">
            <a:spLocks/>
          </p:cNvSpPr>
          <p:nvPr/>
        </p:nvSpPr>
        <p:spPr>
          <a:xfrm>
            <a:off x="4401968" y="2660190"/>
            <a:ext cx="4568580" cy="78512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1800" u="sng" dirty="0">
                <a:solidFill>
                  <a:schemeClr val="bg2"/>
                </a:solidFill>
                <a:latin typeface="Bahnschrift Condensed" panose="020B0502040204020203" pitchFamily="34" charset="0"/>
              </a:rPr>
              <a:t>MOVIMIENTOS DEL 3°TRIMESTRE:</a:t>
            </a:r>
          </a:p>
          <a:p>
            <a:pPr algn="ctr"/>
            <a:r>
              <a:rPr lang="es-MX" sz="1800" dirty="0">
                <a:solidFill>
                  <a:schemeClr val="accent6">
                    <a:lumMod val="75000"/>
                  </a:schemeClr>
                </a:solidFill>
                <a:latin typeface="Bahnschrift Condensed" panose="020B0502040204020203" pitchFamily="34" charset="0"/>
              </a:rPr>
              <a:t> </a:t>
            </a:r>
            <a:r>
              <a:rPr lang="es-MX" sz="1600" dirty="0">
                <a:solidFill>
                  <a:schemeClr val="accent6">
                    <a:lumMod val="75000"/>
                  </a:schemeClr>
                </a:solidFill>
                <a:latin typeface="Bahnschrift Condensed" panose="020B0502040204020203" pitchFamily="34" charset="0"/>
              </a:rPr>
              <a:t>SEPTIEMBRE: REBAJA DE EMERGENCIA NC </a:t>
            </a:r>
            <a:r>
              <a:rPr lang="es-MX" sz="1800" dirty="0">
                <a:solidFill>
                  <a:srgbClr val="C00000"/>
                </a:solidFill>
                <a:latin typeface="Bahnschrift Condensed" panose="020B0502040204020203" pitchFamily="34" charset="0"/>
              </a:rPr>
              <a:t>-M$ 576.800</a:t>
            </a:r>
            <a:endParaRPr lang="es-MX" sz="1800" b="0" dirty="0">
              <a:solidFill>
                <a:schemeClr val="bg2"/>
              </a:solidFill>
              <a:latin typeface="Bahnschrift Condensed" panose="020B0502040204020203" pitchFamily="34" charset="0"/>
            </a:endParaRPr>
          </a:p>
        </p:txBody>
      </p:sp>
      <p:sp>
        <p:nvSpPr>
          <p:cNvPr id="20" name="Triángulo isósceles 19">
            <a:extLst>
              <a:ext uri="{FF2B5EF4-FFF2-40B4-BE49-F238E27FC236}">
                <a16:creationId xmlns:a16="http://schemas.microsoft.com/office/drawing/2014/main" id="{B0DF370E-2004-4895-A8D2-97FE93AA2F03}"/>
              </a:ext>
            </a:extLst>
          </p:cNvPr>
          <p:cNvSpPr/>
          <p:nvPr/>
        </p:nvSpPr>
        <p:spPr>
          <a:xfrm>
            <a:off x="163286" y="3838481"/>
            <a:ext cx="445333" cy="42796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1" name="CuadroTexto 20">
            <a:extLst>
              <a:ext uri="{FF2B5EF4-FFF2-40B4-BE49-F238E27FC236}">
                <a16:creationId xmlns:a16="http://schemas.microsoft.com/office/drawing/2014/main" id="{2A6119D4-76B2-4B44-B19D-CD1B558EDCDB}"/>
              </a:ext>
            </a:extLst>
          </p:cNvPr>
          <p:cNvSpPr txBox="1"/>
          <p:nvPr/>
        </p:nvSpPr>
        <p:spPr>
          <a:xfrm>
            <a:off x="608618" y="3856080"/>
            <a:ext cx="1956697" cy="523220"/>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pPr algn="l"/>
            <a:r>
              <a:rPr lang="es-CL" sz="2800" dirty="0">
                <a:solidFill>
                  <a:schemeClr val="bg2"/>
                </a:solidFill>
              </a:rPr>
              <a:t>M$ 2.968.852 </a:t>
            </a:r>
          </a:p>
        </p:txBody>
      </p:sp>
      <p:sp>
        <p:nvSpPr>
          <p:cNvPr id="22" name="Google Shape;57;p15">
            <a:extLst>
              <a:ext uri="{FF2B5EF4-FFF2-40B4-BE49-F238E27FC236}">
                <a16:creationId xmlns:a16="http://schemas.microsoft.com/office/drawing/2014/main" id="{CE32D5D5-5A67-4BAB-8030-FB1114F24A2A}"/>
              </a:ext>
            </a:extLst>
          </p:cNvPr>
          <p:cNvSpPr txBox="1">
            <a:spLocks/>
          </p:cNvSpPr>
          <p:nvPr/>
        </p:nvSpPr>
        <p:spPr>
          <a:xfrm>
            <a:off x="2462969" y="3931893"/>
            <a:ext cx="5149847" cy="406246"/>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dirty="0">
                <a:solidFill>
                  <a:schemeClr val="bg2"/>
                </a:solidFill>
                <a:latin typeface="Bahnschrift Condensed" panose="020B0502040204020203" pitchFamily="34" charset="0"/>
              </a:rPr>
              <a:t>4,8%</a:t>
            </a:r>
            <a:r>
              <a:rPr lang="es-MX" sz="3200" dirty="0">
                <a:solidFill>
                  <a:schemeClr val="bg2"/>
                </a:solidFill>
                <a:latin typeface="Bahnschrift Condensed" panose="020B0502040204020203" pitchFamily="34" charset="0"/>
              </a:rPr>
              <a:t> </a:t>
            </a:r>
            <a:r>
              <a:rPr lang="es-MX" sz="2400" dirty="0">
                <a:solidFill>
                  <a:schemeClr val="accent6">
                    <a:lumMod val="75000"/>
                  </a:schemeClr>
                </a:solidFill>
                <a:latin typeface="Bahnschrift Condensed" panose="020B0502040204020203" pitchFamily="34" charset="0"/>
                <a:sym typeface="Arial"/>
              </a:rPr>
              <a:t>INCREMENTOS AL MARCO PPTARIO GENERAL</a:t>
            </a:r>
          </a:p>
        </p:txBody>
      </p:sp>
      <p:cxnSp>
        <p:nvCxnSpPr>
          <p:cNvPr id="23" name="Conector recto 22">
            <a:extLst>
              <a:ext uri="{FF2B5EF4-FFF2-40B4-BE49-F238E27FC236}">
                <a16:creationId xmlns:a16="http://schemas.microsoft.com/office/drawing/2014/main" id="{DA0CED7A-2CD6-40AE-9346-EFD9E05FA1A0}"/>
              </a:ext>
            </a:extLst>
          </p:cNvPr>
          <p:cNvCxnSpPr>
            <a:cxnSpLocks/>
          </p:cNvCxnSpPr>
          <p:nvPr/>
        </p:nvCxnSpPr>
        <p:spPr>
          <a:xfrm>
            <a:off x="108022" y="3464637"/>
            <a:ext cx="8792253" cy="0"/>
          </a:xfrm>
          <a:prstGeom prst="line">
            <a:avLst/>
          </a:prstGeom>
        </p:spPr>
        <p:style>
          <a:lnRef idx="1">
            <a:schemeClr val="accent6"/>
          </a:lnRef>
          <a:fillRef idx="0">
            <a:schemeClr val="accent6"/>
          </a:fillRef>
          <a:effectRef idx="0">
            <a:schemeClr val="accent6"/>
          </a:effectRef>
          <a:fontRef idx="minor">
            <a:schemeClr val="tx1"/>
          </a:fontRef>
        </p:style>
      </p:cxnSp>
      <p:sp>
        <p:nvSpPr>
          <p:cNvPr id="24" name="Triángulo isósceles 23">
            <a:extLst>
              <a:ext uri="{FF2B5EF4-FFF2-40B4-BE49-F238E27FC236}">
                <a16:creationId xmlns:a16="http://schemas.microsoft.com/office/drawing/2014/main" id="{E7772146-0FD9-4485-94CE-4000B51E2574}"/>
              </a:ext>
            </a:extLst>
          </p:cNvPr>
          <p:cNvSpPr/>
          <p:nvPr/>
        </p:nvSpPr>
        <p:spPr>
          <a:xfrm rot="10800000">
            <a:off x="163286" y="4589212"/>
            <a:ext cx="445333" cy="427967"/>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6" name="CuadroTexto 25">
            <a:extLst>
              <a:ext uri="{FF2B5EF4-FFF2-40B4-BE49-F238E27FC236}">
                <a16:creationId xmlns:a16="http://schemas.microsoft.com/office/drawing/2014/main" id="{497CCB2F-EE82-431A-AFD5-E376DCE08B0F}"/>
              </a:ext>
            </a:extLst>
          </p:cNvPr>
          <p:cNvSpPr txBox="1"/>
          <p:nvPr/>
        </p:nvSpPr>
        <p:spPr>
          <a:xfrm>
            <a:off x="608619" y="4493959"/>
            <a:ext cx="1956697" cy="523220"/>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pPr algn="l"/>
            <a:r>
              <a:rPr lang="es-CL" sz="2800" dirty="0">
                <a:solidFill>
                  <a:schemeClr val="bg2"/>
                </a:solidFill>
              </a:rPr>
              <a:t>M$ 1.107.422 </a:t>
            </a:r>
          </a:p>
        </p:txBody>
      </p:sp>
      <p:sp>
        <p:nvSpPr>
          <p:cNvPr id="27" name="Google Shape;57;p15">
            <a:extLst>
              <a:ext uri="{FF2B5EF4-FFF2-40B4-BE49-F238E27FC236}">
                <a16:creationId xmlns:a16="http://schemas.microsoft.com/office/drawing/2014/main" id="{028EBFD8-853E-4890-ADBA-74201AFB3499}"/>
              </a:ext>
            </a:extLst>
          </p:cNvPr>
          <p:cNvSpPr txBox="1">
            <a:spLocks/>
          </p:cNvSpPr>
          <p:nvPr/>
        </p:nvSpPr>
        <p:spPr>
          <a:xfrm>
            <a:off x="2150744" y="4544387"/>
            <a:ext cx="5696137" cy="406246"/>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dirty="0">
                <a:solidFill>
                  <a:schemeClr val="bg2"/>
                </a:solidFill>
                <a:latin typeface="Bahnschrift Condensed" panose="020B0502040204020203" pitchFamily="34" charset="0"/>
              </a:rPr>
              <a:t>-1,8%</a:t>
            </a:r>
            <a:r>
              <a:rPr lang="es-MX" sz="3200" dirty="0">
                <a:solidFill>
                  <a:schemeClr val="bg2"/>
                </a:solidFill>
                <a:latin typeface="Bahnschrift Condensed" panose="020B0502040204020203" pitchFamily="34" charset="0"/>
              </a:rPr>
              <a:t> </a:t>
            </a:r>
            <a:r>
              <a:rPr lang="es-MX" sz="2400" dirty="0">
                <a:solidFill>
                  <a:schemeClr val="accent6">
                    <a:lumMod val="75000"/>
                  </a:schemeClr>
                </a:solidFill>
                <a:latin typeface="Bahnschrift Condensed" panose="020B0502040204020203" pitchFamily="34" charset="0"/>
                <a:sym typeface="Arial"/>
              </a:rPr>
              <a:t>DISMINUCIONES AL MARCO PPTO EVALUABLE</a:t>
            </a:r>
          </a:p>
        </p:txBody>
      </p:sp>
      <p:sp>
        <p:nvSpPr>
          <p:cNvPr id="28" name="Google Shape;57;p15">
            <a:extLst>
              <a:ext uri="{FF2B5EF4-FFF2-40B4-BE49-F238E27FC236}">
                <a16:creationId xmlns:a16="http://schemas.microsoft.com/office/drawing/2014/main" id="{705D7273-714E-4F38-98FA-91C1F753BAE7}"/>
              </a:ext>
            </a:extLst>
          </p:cNvPr>
          <p:cNvSpPr txBox="1">
            <a:spLocks/>
          </p:cNvSpPr>
          <p:nvPr/>
        </p:nvSpPr>
        <p:spPr>
          <a:xfrm>
            <a:off x="7791311" y="3938064"/>
            <a:ext cx="1352689" cy="468751"/>
          </a:xfrm>
          <a:prstGeom prst="rect">
            <a:avLst/>
          </a:prstGeom>
          <a:solidFill>
            <a:schemeClr val="accent1">
              <a:lumMod val="20000"/>
              <a:lumOff val="80000"/>
            </a:schemeClr>
          </a:solidFill>
          <a:ln w="19050">
            <a:solidFill>
              <a:schemeClr val="accent6">
                <a:lumMod val="75000"/>
              </a:schemeClr>
            </a:solidFill>
            <a:prstDash val="dash"/>
          </a:ln>
        </p:spPr>
        <p:txBody>
          <a:bodyPr spcFirstLastPara="1" wrap="square" lIns="91425" tIns="91425" rIns="91425" bIns="91425" anchor="ctr" anchorCtr="0">
            <a:noAutofit/>
          </a:bodyPr>
          <a:lstStyle>
            <a:defPPr marR="0" lvl="0" algn="l" rtl="0">
              <a:lnSpc>
                <a:spcPct val="100000"/>
              </a:lnSpc>
              <a:spcBef>
                <a:spcPts val="0"/>
              </a:spcBef>
              <a:spcAft>
                <a:spcPts val="0"/>
              </a:spcAft>
              <a:defRPr/>
            </a:defPPr>
            <a:lvl1pPr algn="ctr">
              <a:buClr>
                <a:schemeClr val="dk1"/>
              </a:buClr>
              <a:buSzPts val="2800"/>
              <a:buFont typeface="Fira Sans"/>
              <a:buNone/>
              <a:defRPr sz="1800" b="1">
                <a:solidFill>
                  <a:schemeClr val="bg2"/>
                </a:solidFill>
                <a:latin typeface="Bahnschrift Condensed" panose="020B0502040204020203" pitchFamily="34" charset="0"/>
                <a:ea typeface="Fira Sans"/>
                <a:cs typeface="Fira Sans"/>
              </a:defRPr>
            </a:lvl1pPr>
            <a:lvl2pPr>
              <a:buClr>
                <a:schemeClr val="dk1"/>
              </a:buClr>
              <a:buSzPts val="2800"/>
              <a:buFont typeface="Fira Sans"/>
              <a:buNone/>
              <a:defRPr sz="2800" b="1">
                <a:solidFill>
                  <a:schemeClr val="dk1"/>
                </a:solidFill>
                <a:latin typeface="Fira Sans"/>
                <a:ea typeface="Fira Sans"/>
                <a:cs typeface="Fira Sans"/>
              </a:defRPr>
            </a:lvl2pPr>
            <a:lvl3pPr>
              <a:buClr>
                <a:schemeClr val="dk1"/>
              </a:buClr>
              <a:buSzPts val="2800"/>
              <a:buFont typeface="Fira Sans"/>
              <a:buNone/>
              <a:defRPr sz="2800" b="1">
                <a:solidFill>
                  <a:schemeClr val="dk1"/>
                </a:solidFill>
                <a:latin typeface="Fira Sans"/>
                <a:ea typeface="Fira Sans"/>
                <a:cs typeface="Fira Sans"/>
              </a:defRPr>
            </a:lvl3pPr>
            <a:lvl4pPr>
              <a:buClr>
                <a:schemeClr val="dk1"/>
              </a:buClr>
              <a:buSzPts val="2800"/>
              <a:buFont typeface="Fira Sans"/>
              <a:buNone/>
              <a:defRPr sz="2800" b="1">
                <a:solidFill>
                  <a:schemeClr val="dk1"/>
                </a:solidFill>
                <a:latin typeface="Fira Sans"/>
                <a:ea typeface="Fira Sans"/>
                <a:cs typeface="Fira Sans"/>
              </a:defRPr>
            </a:lvl4pPr>
            <a:lvl5pPr>
              <a:buClr>
                <a:schemeClr val="dk1"/>
              </a:buClr>
              <a:buSzPts val="2800"/>
              <a:buFont typeface="Fira Sans"/>
              <a:buNone/>
              <a:defRPr sz="2800" b="1">
                <a:solidFill>
                  <a:schemeClr val="dk1"/>
                </a:solidFill>
                <a:latin typeface="Fira Sans"/>
                <a:ea typeface="Fira Sans"/>
                <a:cs typeface="Fira Sans"/>
              </a:defRPr>
            </a:lvl5pPr>
            <a:lvl6pPr>
              <a:buClr>
                <a:schemeClr val="dk1"/>
              </a:buClr>
              <a:buSzPts val="2800"/>
              <a:buFont typeface="Fira Sans"/>
              <a:buNone/>
              <a:defRPr sz="2800" b="1">
                <a:solidFill>
                  <a:schemeClr val="dk1"/>
                </a:solidFill>
                <a:latin typeface="Fira Sans"/>
                <a:ea typeface="Fira Sans"/>
                <a:cs typeface="Fira Sans"/>
              </a:defRPr>
            </a:lvl6pPr>
            <a:lvl7pPr>
              <a:buClr>
                <a:schemeClr val="dk1"/>
              </a:buClr>
              <a:buSzPts val="2800"/>
              <a:buFont typeface="Fira Sans"/>
              <a:buNone/>
              <a:defRPr sz="2800" b="1">
                <a:solidFill>
                  <a:schemeClr val="dk1"/>
                </a:solidFill>
                <a:latin typeface="Fira Sans"/>
                <a:ea typeface="Fira Sans"/>
                <a:cs typeface="Fira Sans"/>
              </a:defRPr>
            </a:lvl7pPr>
            <a:lvl8pPr>
              <a:buClr>
                <a:schemeClr val="dk1"/>
              </a:buClr>
              <a:buSzPts val="2800"/>
              <a:buFont typeface="Fira Sans"/>
              <a:buNone/>
              <a:defRPr sz="2800" b="1">
                <a:solidFill>
                  <a:schemeClr val="dk1"/>
                </a:solidFill>
                <a:latin typeface="Fira Sans"/>
                <a:ea typeface="Fira Sans"/>
                <a:cs typeface="Fira Sans"/>
              </a:defRPr>
            </a:lvl8pPr>
            <a:lvl9pPr>
              <a:buClr>
                <a:schemeClr val="dk1"/>
              </a:buClr>
              <a:buSzPts val="2800"/>
              <a:buFont typeface="Fira Sans"/>
              <a:buNone/>
              <a:defRPr sz="2800" b="1">
                <a:solidFill>
                  <a:schemeClr val="dk1"/>
                </a:solidFill>
                <a:latin typeface="Fira Sans"/>
                <a:ea typeface="Fira Sans"/>
                <a:cs typeface="Fira Sans"/>
              </a:defRPr>
            </a:lvl9pPr>
          </a:lstStyle>
          <a:p>
            <a:r>
              <a:rPr lang="es-MX" sz="2000" dirty="0"/>
              <a:t>M$ 65.101.441</a:t>
            </a:r>
          </a:p>
        </p:txBody>
      </p:sp>
    </p:spTree>
    <p:extLst>
      <p:ext uri="{BB962C8B-B14F-4D97-AF65-F5344CB8AC3E}">
        <p14:creationId xmlns:p14="http://schemas.microsoft.com/office/powerpoint/2010/main" val="769240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8" name="Datos 7"/>
          <p:cNvSpPr/>
          <p:nvPr/>
        </p:nvSpPr>
        <p:spPr>
          <a:xfrm>
            <a:off x="-354004" y="385141"/>
            <a:ext cx="1349828" cy="414020"/>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320910" y="219678"/>
            <a:ext cx="6773552"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10" name="Datos 9"/>
          <p:cNvSpPr/>
          <p:nvPr/>
        </p:nvSpPr>
        <p:spPr>
          <a:xfrm>
            <a:off x="-449799" y="920355"/>
            <a:ext cx="1119053" cy="357868"/>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748950"/>
            <a:ext cx="4675696"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 SEPTIEMBRE 2023</a:t>
            </a:r>
          </a:p>
        </p:txBody>
      </p:sp>
      <p:sp>
        <p:nvSpPr>
          <p:cNvPr id="6" name="Flecha derecha 5"/>
          <p:cNvSpPr/>
          <p:nvPr/>
        </p:nvSpPr>
        <p:spPr>
          <a:xfrm rot="10800000">
            <a:off x="8117394" y="1994043"/>
            <a:ext cx="522514" cy="458061"/>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3" name="Rectángulo 32"/>
          <p:cNvSpPr/>
          <p:nvPr/>
        </p:nvSpPr>
        <p:spPr>
          <a:xfrm>
            <a:off x="2693458" y="3513631"/>
            <a:ext cx="6215910" cy="1169551"/>
          </a:xfrm>
          <a:prstGeom prst="rect">
            <a:avLst/>
          </a:prstGeom>
        </p:spPr>
        <p:txBody>
          <a:bodyPr wrap="square">
            <a:spAutoFit/>
          </a:bodyPr>
          <a:lstStyle/>
          <a:p>
            <a:pPr marL="285750" indent="-285750" algn="just">
              <a:buFont typeface="Arial" panose="020B0604020202020204" pitchFamily="34" charset="0"/>
              <a:buChar char="•"/>
            </a:pPr>
            <a:r>
              <a:rPr lang="es-CL" dirty="0">
                <a:solidFill>
                  <a:schemeClr val="accent3">
                    <a:lumMod val="50000"/>
                  </a:schemeClr>
                </a:solidFill>
                <a:latin typeface="Bahnschrift" panose="020B0502040204020203" pitchFamily="34" charset="0"/>
                <a:ea typeface="Calibri" panose="020F0502020204030204" pitchFamily="34" charset="0"/>
                <a:cs typeface="Times New Roman" panose="02020603050405020304" pitchFamily="18" charset="0"/>
              </a:rPr>
              <a:t>En relación al avance presupuestario y su comparación con al tercer trimestre de años anteriores, el 2023 es aparentemente similar. Sin embargo, las cifras no son comparables, toda vez que en el año 2023, existe mayor flexibilidad presupuestaria para la contabilización del devengo de las transferencias a entidades públicas.</a:t>
            </a:r>
          </a:p>
        </p:txBody>
      </p:sp>
      <p:sp>
        <p:nvSpPr>
          <p:cNvPr id="34" name="CuadroTexto 33"/>
          <p:cNvSpPr txBox="1"/>
          <p:nvPr/>
        </p:nvSpPr>
        <p:spPr>
          <a:xfrm>
            <a:off x="234632" y="3317332"/>
            <a:ext cx="1976845" cy="1569660"/>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pPr algn="ctr"/>
            <a:r>
              <a:rPr lang="es-CL" sz="3200" dirty="0">
                <a:solidFill>
                  <a:schemeClr val="bg1"/>
                </a:solidFill>
              </a:rPr>
              <a:t>2021 = 56,8%</a:t>
            </a:r>
          </a:p>
          <a:p>
            <a:pPr algn="ctr"/>
            <a:r>
              <a:rPr lang="es-CL" sz="3200" dirty="0">
                <a:solidFill>
                  <a:schemeClr val="bg1"/>
                </a:solidFill>
              </a:rPr>
              <a:t>2022 = 50,9%</a:t>
            </a:r>
          </a:p>
          <a:p>
            <a:pPr algn="ctr"/>
            <a:r>
              <a:rPr lang="es-CL" sz="3200" dirty="0">
                <a:solidFill>
                  <a:schemeClr val="accent3">
                    <a:lumMod val="50000"/>
                  </a:schemeClr>
                </a:solidFill>
              </a:rPr>
              <a:t>2023 = 46,1%</a:t>
            </a:r>
          </a:p>
        </p:txBody>
      </p:sp>
      <p:pic>
        <p:nvPicPr>
          <p:cNvPr id="4" name="Imagen 3">
            <a:extLst>
              <a:ext uri="{FF2B5EF4-FFF2-40B4-BE49-F238E27FC236}">
                <a16:creationId xmlns:a16="http://schemas.microsoft.com/office/drawing/2014/main" id="{5F8D8212-C235-4FAD-94C6-C3DA1B529BB5}"/>
              </a:ext>
            </a:extLst>
          </p:cNvPr>
          <p:cNvPicPr>
            <a:picLocks noChangeAspect="1"/>
          </p:cNvPicPr>
          <p:nvPr/>
        </p:nvPicPr>
        <p:blipFill>
          <a:blip r:embed="rId2"/>
          <a:stretch>
            <a:fillRect/>
          </a:stretch>
        </p:blipFill>
        <p:spPr>
          <a:xfrm>
            <a:off x="421194" y="1474043"/>
            <a:ext cx="7696200" cy="1485900"/>
          </a:xfrm>
          <a:prstGeom prst="rect">
            <a:avLst/>
          </a:prstGeom>
        </p:spPr>
      </p:pic>
    </p:spTree>
    <p:extLst>
      <p:ext uri="{BB962C8B-B14F-4D97-AF65-F5344CB8AC3E}">
        <p14:creationId xmlns:p14="http://schemas.microsoft.com/office/powerpoint/2010/main" val="3225785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8" name="Datos 7"/>
          <p:cNvSpPr/>
          <p:nvPr/>
        </p:nvSpPr>
        <p:spPr>
          <a:xfrm>
            <a:off x="-330925" y="355251"/>
            <a:ext cx="1349828" cy="414020"/>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Datos 9"/>
          <p:cNvSpPr/>
          <p:nvPr/>
        </p:nvSpPr>
        <p:spPr>
          <a:xfrm>
            <a:off x="-426720" y="890465"/>
            <a:ext cx="1119053" cy="357868"/>
          </a:xfrm>
          <a:prstGeom prst="flowChartInputOutput">
            <a:avLst/>
          </a:prstGeom>
          <a:solidFill>
            <a:schemeClr val="bg1">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455701" y="719060"/>
            <a:ext cx="453692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DISTRIBUCIÓN POR  MARCOS PRESUPUESTARIOS</a:t>
            </a:r>
            <a:endParaRPr lang="es-MX" sz="2000" b="0" dirty="0">
              <a:solidFill>
                <a:schemeClr val="bg2"/>
              </a:solidFill>
              <a:latin typeface="Bahnschrift Condensed" panose="020B0502040204020203" pitchFamily="34" charset="0"/>
            </a:endParaRPr>
          </a:p>
        </p:txBody>
      </p:sp>
      <p:sp>
        <p:nvSpPr>
          <p:cNvPr id="7" name="Google Shape;57;p15">
            <a:extLst>
              <a:ext uri="{FF2B5EF4-FFF2-40B4-BE49-F238E27FC236}">
                <a16:creationId xmlns:a16="http://schemas.microsoft.com/office/drawing/2014/main" id="{644ADBEB-B317-4FC4-BE1F-C5209E042479}"/>
              </a:ext>
            </a:extLst>
          </p:cNvPr>
          <p:cNvSpPr txBox="1">
            <a:spLocks/>
          </p:cNvSpPr>
          <p:nvPr/>
        </p:nvSpPr>
        <p:spPr>
          <a:xfrm>
            <a:off x="118872" y="3716182"/>
            <a:ext cx="8906256" cy="133934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r>
              <a:rPr lang="es-MX" sz="1600" dirty="0">
                <a:solidFill>
                  <a:schemeClr val="accent3">
                    <a:lumMod val="50000"/>
                  </a:schemeClr>
                </a:solidFill>
                <a:latin typeface="Bahnschrift Condensed" panose="020B0502040204020203" pitchFamily="34" charset="0"/>
              </a:rPr>
              <a:t>REFLEXIÓN: Es una constante que el avance de los marcos presupuestarios sea menor que el de las iniciativas mayores a 7.000 UTM, que si bien se entiende que son carteras de menor cuantia, es probable que no se releve el enfasis que estos marcos tienen.</a:t>
            </a:r>
          </a:p>
          <a:p>
            <a:r>
              <a:rPr lang="es-MX" sz="1600" dirty="0">
                <a:solidFill>
                  <a:schemeClr val="accent3">
                    <a:lumMod val="50000"/>
                  </a:schemeClr>
                </a:solidFill>
                <a:latin typeface="Bahnschrift Condensed" panose="020B0502040204020203" pitchFamily="34" charset="0"/>
              </a:rPr>
              <a:t>Cabe recordar que uno de los objetivos que persigue la creación de marcos presupuestarios es la priorización de la satisfacción de una demanda territorial, tematica y/o sectorial.</a:t>
            </a:r>
            <a:endParaRPr lang="es-MX" sz="1600" b="0" dirty="0">
              <a:solidFill>
                <a:schemeClr val="accent3">
                  <a:lumMod val="50000"/>
                </a:schemeClr>
              </a:solidFill>
              <a:latin typeface="Bahnschrift Condensed" panose="020B0502040204020203" pitchFamily="34" charset="0"/>
            </a:endParaRPr>
          </a:p>
        </p:txBody>
      </p:sp>
      <p:sp>
        <p:nvSpPr>
          <p:cNvPr id="2" name="Google Shape;57;p15">
            <a:extLst>
              <a:ext uri="{FF2B5EF4-FFF2-40B4-BE49-F238E27FC236}">
                <a16:creationId xmlns:a16="http://schemas.microsoft.com/office/drawing/2014/main" id="{78D4A074-A4E6-FF89-8149-D8AD742D4630}"/>
              </a:ext>
            </a:extLst>
          </p:cNvPr>
          <p:cNvSpPr txBox="1">
            <a:spLocks/>
          </p:cNvSpPr>
          <p:nvPr/>
        </p:nvSpPr>
        <p:spPr>
          <a:xfrm>
            <a:off x="343989" y="211922"/>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pic>
        <p:nvPicPr>
          <p:cNvPr id="4" name="Imagen 3">
            <a:extLst>
              <a:ext uri="{FF2B5EF4-FFF2-40B4-BE49-F238E27FC236}">
                <a16:creationId xmlns:a16="http://schemas.microsoft.com/office/drawing/2014/main" id="{135B38D1-DB4F-4D1D-AA76-1A6D80BDC863}"/>
              </a:ext>
            </a:extLst>
          </p:cNvPr>
          <p:cNvPicPr>
            <a:picLocks noChangeAspect="1"/>
          </p:cNvPicPr>
          <p:nvPr/>
        </p:nvPicPr>
        <p:blipFill>
          <a:blip r:embed="rId2"/>
          <a:stretch>
            <a:fillRect/>
          </a:stretch>
        </p:blipFill>
        <p:spPr>
          <a:xfrm>
            <a:off x="343989" y="1627626"/>
            <a:ext cx="8259097" cy="1888247"/>
          </a:xfrm>
          <a:prstGeom prst="rect">
            <a:avLst/>
          </a:prstGeom>
        </p:spPr>
      </p:pic>
      <p:sp>
        <p:nvSpPr>
          <p:cNvPr id="5" name="Explosión: 8 puntos 4">
            <a:extLst>
              <a:ext uri="{FF2B5EF4-FFF2-40B4-BE49-F238E27FC236}">
                <a16:creationId xmlns:a16="http://schemas.microsoft.com/office/drawing/2014/main" id="{F6A1960F-AFE7-44E4-BF35-93A1C9CE7EF5}"/>
              </a:ext>
            </a:extLst>
          </p:cNvPr>
          <p:cNvSpPr/>
          <p:nvPr/>
        </p:nvSpPr>
        <p:spPr>
          <a:xfrm>
            <a:off x="8630404" y="2647336"/>
            <a:ext cx="169607" cy="228600"/>
          </a:xfrm>
          <a:prstGeom prst="irregularSeal1">
            <a:avLst/>
          </a:prstGeom>
          <a:solidFill>
            <a:srgbClr val="FFFF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solidFill>
                <a:srgbClr val="FFFF00"/>
              </a:solidFill>
            </a:endParaRPr>
          </a:p>
        </p:txBody>
      </p:sp>
      <p:sp>
        <p:nvSpPr>
          <p:cNvPr id="12" name="Explosión: 8 puntos 11">
            <a:extLst>
              <a:ext uri="{FF2B5EF4-FFF2-40B4-BE49-F238E27FC236}">
                <a16:creationId xmlns:a16="http://schemas.microsoft.com/office/drawing/2014/main" id="{5A641B50-A6F6-47C6-BD0E-1D8C4C77779A}"/>
              </a:ext>
            </a:extLst>
          </p:cNvPr>
          <p:cNvSpPr/>
          <p:nvPr/>
        </p:nvSpPr>
        <p:spPr>
          <a:xfrm>
            <a:off x="8630403" y="3076245"/>
            <a:ext cx="169607" cy="228600"/>
          </a:xfrm>
          <a:prstGeom prst="irregularSeal1">
            <a:avLst/>
          </a:prstGeom>
          <a:solidFill>
            <a:srgbClr val="FFFF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solidFill>
                <a:srgbClr val="FFFF00"/>
              </a:solidFill>
            </a:endParaRPr>
          </a:p>
        </p:txBody>
      </p:sp>
    </p:spTree>
    <p:extLst>
      <p:ext uri="{BB962C8B-B14F-4D97-AF65-F5344CB8AC3E}">
        <p14:creationId xmlns:p14="http://schemas.microsoft.com/office/powerpoint/2010/main" val="4149354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30925" y="355251"/>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343989" y="211922"/>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8" name="Datos 7"/>
          <p:cNvSpPr/>
          <p:nvPr/>
        </p:nvSpPr>
        <p:spPr>
          <a:xfrm>
            <a:off x="-383176" y="890465"/>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27157" y="719060"/>
            <a:ext cx="471890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DISTRIBUCIÓN SEGÚN SUBTÍTULO PRESUPUESTARIO</a:t>
            </a:r>
            <a:endParaRPr lang="es-MX" sz="2000" b="0" dirty="0">
              <a:solidFill>
                <a:schemeClr val="bg2"/>
              </a:solidFill>
              <a:latin typeface="Bahnschrift Condensed" panose="020B0502040204020203" pitchFamily="34" charset="0"/>
            </a:endParaRPr>
          </a:p>
        </p:txBody>
      </p:sp>
      <p:sp>
        <p:nvSpPr>
          <p:cNvPr id="10" name="Rectángulo 9"/>
          <p:cNvSpPr/>
          <p:nvPr/>
        </p:nvSpPr>
        <p:spPr>
          <a:xfrm>
            <a:off x="692333" y="1257300"/>
            <a:ext cx="8132936" cy="523220"/>
          </a:xfrm>
          <a:prstGeom prst="rect">
            <a:avLst/>
          </a:prstGeom>
        </p:spPr>
        <p:txBody>
          <a:bodyPr wrap="square">
            <a:spAutoFit/>
          </a:bodyPr>
          <a:lstStyle/>
          <a:p>
            <a:pPr algn="just"/>
            <a:r>
              <a:rPr lang="es-CL" dirty="0">
                <a:solidFill>
                  <a:schemeClr val="bg2"/>
                </a:solidFill>
                <a:latin typeface="Bahnschrift" panose="020B0502040204020203" pitchFamily="34" charset="0"/>
                <a:ea typeface="Calibri" panose="020F0502020204030204" pitchFamily="34" charset="0"/>
                <a:cs typeface="Times New Roman" panose="02020603050405020304" pitchFamily="18" charset="0"/>
              </a:rPr>
              <a:t>Se refiere al orden o agrupación de operaciones presupuestarias de naturaleza homogénea, según clasificación presupuestaria determinada en el Decreto N° 854/2004, del Ministerio de Hacienda.</a:t>
            </a:r>
            <a:endParaRPr lang="es-CL" dirty="0">
              <a:solidFill>
                <a:schemeClr val="bg2"/>
              </a:solidFill>
              <a:latin typeface="Bahnschrift" panose="020B0502040204020203" pitchFamily="34" charset="0"/>
            </a:endParaRPr>
          </a:p>
        </p:txBody>
      </p:sp>
      <p:sp>
        <p:nvSpPr>
          <p:cNvPr id="14" name="Google Shape;57;p15"/>
          <p:cNvSpPr txBox="1">
            <a:spLocks/>
          </p:cNvSpPr>
          <p:nvPr/>
        </p:nvSpPr>
        <p:spPr>
          <a:xfrm>
            <a:off x="8101109" y="2961701"/>
            <a:ext cx="972777" cy="40218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600" dirty="0">
                <a:solidFill>
                  <a:schemeClr val="accent6">
                    <a:lumMod val="75000"/>
                  </a:schemeClr>
                </a:solidFill>
                <a:latin typeface="Bahnschrift Condensed" panose="020B0502040204020203" pitchFamily="34" charset="0"/>
              </a:rPr>
              <a:t>EN REBAJA</a:t>
            </a:r>
            <a:endParaRPr lang="es-MX" sz="1600" b="0" dirty="0">
              <a:solidFill>
                <a:schemeClr val="accent6">
                  <a:lumMod val="75000"/>
                </a:schemeClr>
              </a:solidFill>
              <a:latin typeface="Bahnschrift Condensed" panose="020B0502040204020203" pitchFamily="34" charset="0"/>
            </a:endParaRPr>
          </a:p>
        </p:txBody>
      </p:sp>
      <p:cxnSp>
        <p:nvCxnSpPr>
          <p:cNvPr id="11" name="Conector recto de flecha 10">
            <a:extLst>
              <a:ext uri="{FF2B5EF4-FFF2-40B4-BE49-F238E27FC236}">
                <a16:creationId xmlns:a16="http://schemas.microsoft.com/office/drawing/2014/main" id="{3FD7C6A6-1BD1-4FE5-9200-1BA3B3A91744}"/>
              </a:ext>
            </a:extLst>
          </p:cNvPr>
          <p:cNvCxnSpPr>
            <a:cxnSpLocks/>
          </p:cNvCxnSpPr>
          <p:nvPr/>
        </p:nvCxnSpPr>
        <p:spPr>
          <a:xfrm>
            <a:off x="8042501" y="3576908"/>
            <a:ext cx="0" cy="258249"/>
          </a:xfrm>
          <a:prstGeom prst="straightConnector1">
            <a:avLst/>
          </a:prstGeom>
          <a:ln w="5715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a:extLst>
              <a:ext uri="{FF2B5EF4-FFF2-40B4-BE49-F238E27FC236}">
                <a16:creationId xmlns:a16="http://schemas.microsoft.com/office/drawing/2014/main" id="{E65E87D5-7588-4C76-BC25-7FDAADD7EE94}"/>
              </a:ext>
            </a:extLst>
          </p:cNvPr>
          <p:cNvCxnSpPr>
            <a:cxnSpLocks/>
          </p:cNvCxnSpPr>
          <p:nvPr/>
        </p:nvCxnSpPr>
        <p:spPr>
          <a:xfrm flipV="1">
            <a:off x="8042501" y="3309238"/>
            <a:ext cx="0" cy="249382"/>
          </a:xfrm>
          <a:prstGeom prst="straightConnector1">
            <a:avLst/>
          </a:prstGeom>
          <a:ln w="5715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a:extLst>
              <a:ext uri="{FF2B5EF4-FFF2-40B4-BE49-F238E27FC236}">
                <a16:creationId xmlns:a16="http://schemas.microsoft.com/office/drawing/2014/main" id="{00F9DF00-F253-4CA2-8691-C35549C73C73}"/>
              </a:ext>
            </a:extLst>
          </p:cNvPr>
          <p:cNvCxnSpPr>
            <a:cxnSpLocks/>
          </p:cNvCxnSpPr>
          <p:nvPr/>
        </p:nvCxnSpPr>
        <p:spPr>
          <a:xfrm>
            <a:off x="8042116" y="2546382"/>
            <a:ext cx="0" cy="256309"/>
          </a:xfrm>
          <a:prstGeom prst="straightConnector1">
            <a:avLst/>
          </a:prstGeom>
          <a:ln w="5715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 name="Imagen 2">
            <a:extLst>
              <a:ext uri="{FF2B5EF4-FFF2-40B4-BE49-F238E27FC236}">
                <a16:creationId xmlns:a16="http://schemas.microsoft.com/office/drawing/2014/main" id="{B77F28CA-5574-4DD6-A965-93B14B835689}"/>
              </a:ext>
            </a:extLst>
          </p:cNvPr>
          <p:cNvPicPr>
            <a:picLocks noChangeAspect="1"/>
          </p:cNvPicPr>
          <p:nvPr/>
        </p:nvPicPr>
        <p:blipFill>
          <a:blip r:embed="rId2"/>
          <a:stretch>
            <a:fillRect/>
          </a:stretch>
        </p:blipFill>
        <p:spPr>
          <a:xfrm>
            <a:off x="0" y="1966066"/>
            <a:ext cx="7948806" cy="2286969"/>
          </a:xfrm>
          <a:prstGeom prst="rect">
            <a:avLst/>
          </a:prstGeom>
        </p:spPr>
      </p:pic>
      <p:cxnSp>
        <p:nvCxnSpPr>
          <p:cNvPr id="13" name="Conector recto de flecha 12">
            <a:extLst>
              <a:ext uri="{FF2B5EF4-FFF2-40B4-BE49-F238E27FC236}">
                <a16:creationId xmlns:a16="http://schemas.microsoft.com/office/drawing/2014/main" id="{AC81F939-9AA8-EA87-94FA-6AFBCEADD2A9}"/>
              </a:ext>
            </a:extLst>
          </p:cNvPr>
          <p:cNvCxnSpPr>
            <a:cxnSpLocks/>
          </p:cNvCxnSpPr>
          <p:nvPr/>
        </p:nvCxnSpPr>
        <p:spPr>
          <a:xfrm>
            <a:off x="8042501" y="3034641"/>
            <a:ext cx="0" cy="256309"/>
          </a:xfrm>
          <a:prstGeom prst="straightConnector1">
            <a:avLst/>
          </a:prstGeom>
          <a:ln w="5715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3874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182073"/>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Datos 9"/>
          <p:cNvSpPr/>
          <p:nvPr/>
        </p:nvSpPr>
        <p:spPr>
          <a:xfrm>
            <a:off x="-426720" y="717287"/>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07200" y="539705"/>
            <a:ext cx="505060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 A SEPTIEMBRE 2023</a:t>
            </a:r>
            <a:endParaRPr lang="es-MX" sz="2400" b="0" dirty="0">
              <a:solidFill>
                <a:schemeClr val="bg2"/>
              </a:solidFill>
              <a:latin typeface="Bahnschrift Condensed" panose="020B0502040204020203" pitchFamily="34" charset="0"/>
            </a:endParaRPr>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33" name="Rectángulo 32"/>
          <p:cNvSpPr/>
          <p:nvPr/>
        </p:nvSpPr>
        <p:spPr>
          <a:xfrm>
            <a:off x="0" y="4401503"/>
            <a:ext cx="9144000" cy="1015663"/>
          </a:xfrm>
          <a:prstGeom prst="rect">
            <a:avLst/>
          </a:prstGeom>
          <a:solidFill>
            <a:schemeClr val="accent1">
              <a:lumMod val="20000"/>
              <a:lumOff val="80000"/>
            </a:schemeClr>
          </a:solidFill>
        </p:spPr>
        <p:txBody>
          <a:bodyPr wrap="square">
            <a:spAutoFit/>
          </a:bodyPr>
          <a:lstStyle/>
          <a:p>
            <a:pPr marL="285750" indent="-285750" algn="just">
              <a:buFont typeface="Arial" panose="020B0604020202020204" pitchFamily="34" charset="0"/>
              <a:buChar char="•"/>
            </a:pPr>
            <a:r>
              <a:rPr lang="es-CL" sz="1200" dirty="0">
                <a:solidFill>
                  <a:schemeClr val="accent3">
                    <a:lumMod val="75000"/>
                  </a:schemeClr>
                </a:solidFill>
                <a:latin typeface="Bahnschrift" panose="020B0502040204020203" pitchFamily="34" charset="0"/>
                <a:ea typeface="Calibri" panose="020F0502020204030204" pitchFamily="34" charset="0"/>
                <a:cs typeface="Times New Roman" panose="02020603050405020304" pitchFamily="18" charset="0"/>
              </a:rPr>
              <a:t>En el </a:t>
            </a:r>
            <a:r>
              <a:rPr lang="es-CL" sz="1200" dirty="0" err="1">
                <a:solidFill>
                  <a:schemeClr val="accent3">
                    <a:lumMod val="75000"/>
                  </a:schemeClr>
                </a:solidFill>
                <a:latin typeface="Bahnschrift" panose="020B0502040204020203" pitchFamily="34" charset="0"/>
                <a:ea typeface="Calibri" panose="020F0502020204030204" pitchFamily="34" charset="0"/>
                <a:cs typeface="Times New Roman" panose="02020603050405020304" pitchFamily="18" charset="0"/>
              </a:rPr>
              <a:t>Subt</a:t>
            </a:r>
            <a:r>
              <a:rPr lang="es-CL" sz="1200" dirty="0">
                <a:solidFill>
                  <a:schemeClr val="accent3">
                    <a:lumMod val="75000"/>
                  </a:schemeClr>
                </a:solidFill>
                <a:latin typeface="Bahnschrift" panose="020B0502040204020203" pitchFamily="34" charset="0"/>
                <a:ea typeface="Calibri" panose="020F0502020204030204" pitchFamily="34" charset="0"/>
                <a:cs typeface="Times New Roman" panose="02020603050405020304" pitchFamily="18" charset="0"/>
              </a:rPr>
              <a:t>. 22 se reprogramó el gasto, y con ello, sufrió una rebaja del marco presupuestario total.</a:t>
            </a:r>
          </a:p>
          <a:p>
            <a:pPr marL="285750" indent="-285750" algn="just">
              <a:buFont typeface="Arial" panose="020B0604020202020204" pitchFamily="34" charset="0"/>
              <a:buChar char="•"/>
            </a:pPr>
            <a:r>
              <a:rPr lang="es-CL" sz="1200" dirty="0">
                <a:solidFill>
                  <a:schemeClr val="accent3">
                    <a:lumMod val="75000"/>
                  </a:schemeClr>
                </a:solidFill>
                <a:latin typeface="Bahnschrift" panose="020B0502040204020203" pitchFamily="34" charset="0"/>
                <a:cs typeface="Times New Roman" panose="02020603050405020304" pitchFamily="18" charset="0"/>
              </a:rPr>
              <a:t>Las transferencias al sector privado, en específico las de “glosa02”, tuvieron un buen avance de un 36%. Sin embargo, el saldo  también es una cantidad importante pendiente de transferir. </a:t>
            </a:r>
          </a:p>
          <a:p>
            <a:pPr marL="285750" indent="-285750" algn="just">
              <a:buFont typeface="Arial" panose="020B0604020202020204" pitchFamily="34" charset="0"/>
              <a:buChar char="•"/>
            </a:pPr>
            <a:r>
              <a:rPr lang="es-CL" sz="1200" dirty="0">
                <a:solidFill>
                  <a:schemeClr val="accent3">
                    <a:lumMod val="75000"/>
                  </a:schemeClr>
                </a:solidFill>
                <a:latin typeface="Bahnschrift" panose="020B0502040204020203" pitchFamily="34" charset="0"/>
                <a:cs typeface="Times New Roman" panose="02020603050405020304" pitchFamily="18" charset="0"/>
              </a:rPr>
              <a:t>En transferencias a entidades públicas no ha habido mayor avance, solo un 7% en el trimestre.</a:t>
            </a:r>
          </a:p>
          <a:p>
            <a:pPr marL="285750" indent="-285750" algn="just">
              <a:buFont typeface="Arial" panose="020B0604020202020204" pitchFamily="34" charset="0"/>
              <a:buChar char="•"/>
            </a:pPr>
            <a:r>
              <a:rPr lang="es-CL" sz="1200" dirty="0">
                <a:solidFill>
                  <a:schemeClr val="accent3">
                    <a:lumMod val="75000"/>
                  </a:schemeClr>
                </a:solidFill>
                <a:latin typeface="Bahnschrift" panose="020B0502040204020203" pitchFamily="34" charset="0"/>
                <a:cs typeface="Times New Roman" panose="02020603050405020304" pitchFamily="18" charset="0"/>
              </a:rPr>
              <a:t>De los $491.092.880 traspasados a otras entidades públicas, solo 5 millones se encuentran rendidos.</a:t>
            </a:r>
            <a:endParaRPr lang="es-CL" sz="1200" dirty="0">
              <a:solidFill>
                <a:schemeClr val="accent3">
                  <a:lumMod val="75000"/>
                </a:schemeClr>
              </a:solidFill>
              <a:latin typeface="Bahnschrift" panose="020B0502040204020203" pitchFamily="34" charset="0"/>
            </a:endParaRPr>
          </a:p>
        </p:txBody>
      </p:sp>
      <p:pic>
        <p:nvPicPr>
          <p:cNvPr id="5" name="Imagen 4">
            <a:extLst>
              <a:ext uri="{FF2B5EF4-FFF2-40B4-BE49-F238E27FC236}">
                <a16:creationId xmlns:a16="http://schemas.microsoft.com/office/drawing/2014/main" id="{59B6CD20-0278-4E13-AFE2-47ECC5F1A867}"/>
              </a:ext>
            </a:extLst>
          </p:cNvPr>
          <p:cNvPicPr>
            <a:picLocks noChangeAspect="1"/>
          </p:cNvPicPr>
          <p:nvPr/>
        </p:nvPicPr>
        <p:blipFill>
          <a:blip r:embed="rId3"/>
          <a:stretch>
            <a:fillRect/>
          </a:stretch>
        </p:blipFill>
        <p:spPr>
          <a:xfrm>
            <a:off x="271462" y="1124594"/>
            <a:ext cx="8601075" cy="514350"/>
          </a:xfrm>
          <a:prstGeom prst="rect">
            <a:avLst/>
          </a:prstGeom>
        </p:spPr>
      </p:pic>
      <p:pic>
        <p:nvPicPr>
          <p:cNvPr id="3" name="Imagen 2">
            <a:extLst>
              <a:ext uri="{FF2B5EF4-FFF2-40B4-BE49-F238E27FC236}">
                <a16:creationId xmlns:a16="http://schemas.microsoft.com/office/drawing/2014/main" id="{2CC26F62-E075-441D-B73C-1FEFB0FD14A2}"/>
              </a:ext>
            </a:extLst>
          </p:cNvPr>
          <p:cNvPicPr>
            <a:picLocks noChangeAspect="1"/>
          </p:cNvPicPr>
          <p:nvPr/>
        </p:nvPicPr>
        <p:blipFill>
          <a:blip r:embed="rId4"/>
          <a:stretch>
            <a:fillRect/>
          </a:stretch>
        </p:blipFill>
        <p:spPr>
          <a:xfrm>
            <a:off x="271462" y="1623496"/>
            <a:ext cx="8601075" cy="2686050"/>
          </a:xfrm>
          <a:prstGeom prst="rect">
            <a:avLst/>
          </a:prstGeom>
        </p:spPr>
      </p:pic>
      <p:sp>
        <p:nvSpPr>
          <p:cNvPr id="2" name="Google Shape;57;p15">
            <a:extLst>
              <a:ext uri="{FF2B5EF4-FFF2-40B4-BE49-F238E27FC236}">
                <a16:creationId xmlns:a16="http://schemas.microsoft.com/office/drawing/2014/main" id="{F8C8E65F-72CF-A418-A948-98C82EFB33E8}"/>
              </a:ext>
            </a:extLst>
          </p:cNvPr>
          <p:cNvSpPr txBox="1">
            <a:spLocks/>
          </p:cNvSpPr>
          <p:nvPr/>
        </p:nvSpPr>
        <p:spPr>
          <a:xfrm>
            <a:off x="343989" y="38744"/>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Tree>
    <p:extLst>
      <p:ext uri="{BB962C8B-B14F-4D97-AF65-F5344CB8AC3E}">
        <p14:creationId xmlns:p14="http://schemas.microsoft.com/office/powerpoint/2010/main" val="846629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182076"/>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Datos 9"/>
          <p:cNvSpPr/>
          <p:nvPr/>
        </p:nvSpPr>
        <p:spPr>
          <a:xfrm>
            <a:off x="-426720" y="717290"/>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14" name="Rectángulo 13"/>
          <p:cNvSpPr/>
          <p:nvPr/>
        </p:nvSpPr>
        <p:spPr>
          <a:xfrm>
            <a:off x="0" y="3455960"/>
            <a:ext cx="9144000" cy="1692771"/>
          </a:xfrm>
          <a:prstGeom prst="rect">
            <a:avLst/>
          </a:prstGeom>
          <a:solidFill>
            <a:schemeClr val="accent1">
              <a:lumMod val="20000"/>
              <a:lumOff val="80000"/>
            </a:schemeClr>
          </a:solidFill>
        </p:spPr>
        <p:txBody>
          <a:bodyPr wrap="square">
            <a:spAutoFit/>
          </a:bodyPr>
          <a:lstStyle/>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El presupuesto disponible para el </a:t>
            </a:r>
            <a:r>
              <a:rPr lang="es-CL" sz="1300" dirty="0" err="1">
                <a:solidFill>
                  <a:schemeClr val="accent3">
                    <a:lumMod val="75000"/>
                  </a:schemeClr>
                </a:solidFill>
                <a:latin typeface="Bahnschrift" panose="020B0502040204020203" pitchFamily="34" charset="0"/>
                <a:cs typeface="Times New Roman" panose="02020603050405020304" pitchFamily="18" charset="0"/>
              </a:rPr>
              <a:t>Subt</a:t>
            </a:r>
            <a:r>
              <a:rPr lang="es-CL" sz="1300" dirty="0">
                <a:solidFill>
                  <a:schemeClr val="accent3">
                    <a:lumMod val="75000"/>
                  </a:schemeClr>
                </a:solidFill>
                <a:latin typeface="Bahnschrift" panose="020B0502040204020203" pitchFamily="34" charset="0"/>
                <a:cs typeface="Times New Roman" panose="02020603050405020304" pitchFamily="18" charset="0"/>
              </a:rPr>
              <a:t>. 29 tuvo una rebaja de casi M$2.000.000. Recordar que la cartera inicial estuvo compuesta por 31 proyectos y se redujo a solo 15 que tenían factibilidad técnica, y con ello, proyección de gasto.</a:t>
            </a:r>
          </a:p>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A la fecha el avance del </a:t>
            </a:r>
            <a:r>
              <a:rPr lang="es-CL" sz="1300" dirty="0" err="1">
                <a:solidFill>
                  <a:schemeClr val="accent3">
                    <a:lumMod val="75000"/>
                  </a:schemeClr>
                </a:solidFill>
                <a:latin typeface="Bahnschrift" panose="020B0502040204020203" pitchFamily="34" charset="0"/>
                <a:cs typeface="Times New Roman" panose="02020603050405020304" pitchFamily="18" charset="0"/>
              </a:rPr>
              <a:t>Subt</a:t>
            </a:r>
            <a:r>
              <a:rPr lang="es-CL" sz="1300" dirty="0">
                <a:solidFill>
                  <a:schemeClr val="accent3">
                    <a:lumMod val="75000"/>
                  </a:schemeClr>
                </a:solidFill>
                <a:latin typeface="Bahnschrift" panose="020B0502040204020203" pitchFamily="34" charset="0"/>
                <a:cs typeface="Times New Roman" panose="02020603050405020304" pitchFamily="18" charset="0"/>
              </a:rPr>
              <a:t>. 29 aún es bajo, encontrándose más de 3 mil millones por devengar, monto que estaría comprometido para el mes de noviembre.</a:t>
            </a:r>
          </a:p>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De los 11 mil millones que restan por devengar del </a:t>
            </a:r>
            <a:r>
              <a:rPr lang="es-CL" sz="1300" dirty="0" err="1">
                <a:solidFill>
                  <a:schemeClr val="accent3">
                    <a:lumMod val="75000"/>
                  </a:schemeClr>
                </a:solidFill>
                <a:latin typeface="Bahnschrift" panose="020B0502040204020203" pitchFamily="34" charset="0"/>
                <a:cs typeface="Times New Roman" panose="02020603050405020304" pitchFamily="18" charset="0"/>
              </a:rPr>
              <a:t>Subt</a:t>
            </a:r>
            <a:r>
              <a:rPr lang="es-CL" sz="1300" dirty="0">
                <a:solidFill>
                  <a:schemeClr val="accent3">
                    <a:lumMod val="75000"/>
                  </a:schemeClr>
                </a:solidFill>
                <a:latin typeface="Bahnschrift" panose="020B0502040204020203" pitchFamily="34" charset="0"/>
                <a:cs typeface="Times New Roman" panose="02020603050405020304" pitchFamily="18" charset="0"/>
              </a:rPr>
              <a:t>. 31, casi 5 mil se encuentran comprometidos solo en tres proyectos: </a:t>
            </a:r>
            <a:r>
              <a:rPr lang="es-CL" sz="1300" dirty="0" err="1">
                <a:solidFill>
                  <a:schemeClr val="accent3">
                    <a:lumMod val="75000"/>
                  </a:schemeClr>
                </a:solidFill>
                <a:latin typeface="Bahnschrift" panose="020B0502040204020203" pitchFamily="34" charset="0"/>
                <a:cs typeface="Times New Roman" panose="02020603050405020304" pitchFamily="18" charset="0"/>
              </a:rPr>
              <a:t>Cesfam</a:t>
            </a:r>
            <a:r>
              <a:rPr lang="es-CL" sz="1300" dirty="0">
                <a:solidFill>
                  <a:schemeClr val="accent3">
                    <a:lumMod val="75000"/>
                  </a:schemeClr>
                </a:solidFill>
                <a:latin typeface="Bahnschrift" panose="020B0502040204020203" pitchFamily="34" charset="0"/>
                <a:cs typeface="Times New Roman" panose="02020603050405020304" pitchFamily="18" charset="0"/>
              </a:rPr>
              <a:t> Lautaro Caro Ríos Paillaco, Relleno Sanitario, Conservación Caminos Vecinales, por consiguiente es importante el seguimiento a estos tres proyectos de tal manera de mantener la certeza de su programación.</a:t>
            </a:r>
          </a:p>
        </p:txBody>
      </p:sp>
      <p:pic>
        <p:nvPicPr>
          <p:cNvPr id="4" name="Imagen 3">
            <a:extLst>
              <a:ext uri="{FF2B5EF4-FFF2-40B4-BE49-F238E27FC236}">
                <a16:creationId xmlns:a16="http://schemas.microsoft.com/office/drawing/2014/main" id="{6AFA6826-AB3E-49C9-B24D-AACDC8EF97EB}"/>
              </a:ext>
            </a:extLst>
          </p:cNvPr>
          <p:cNvPicPr>
            <a:picLocks noChangeAspect="1"/>
          </p:cNvPicPr>
          <p:nvPr/>
        </p:nvPicPr>
        <p:blipFill>
          <a:blip r:embed="rId2"/>
          <a:stretch>
            <a:fillRect/>
          </a:stretch>
        </p:blipFill>
        <p:spPr>
          <a:xfrm>
            <a:off x="132807" y="1245791"/>
            <a:ext cx="8601075" cy="514350"/>
          </a:xfrm>
          <a:prstGeom prst="rect">
            <a:avLst/>
          </a:prstGeom>
        </p:spPr>
      </p:pic>
      <p:pic>
        <p:nvPicPr>
          <p:cNvPr id="2" name="Imagen 1">
            <a:extLst>
              <a:ext uri="{FF2B5EF4-FFF2-40B4-BE49-F238E27FC236}">
                <a16:creationId xmlns:a16="http://schemas.microsoft.com/office/drawing/2014/main" id="{B1C69351-18E9-4CB9-9EDE-FAF24A485448}"/>
              </a:ext>
            </a:extLst>
          </p:cNvPr>
          <p:cNvPicPr>
            <a:picLocks noChangeAspect="1"/>
          </p:cNvPicPr>
          <p:nvPr/>
        </p:nvPicPr>
        <p:blipFill>
          <a:blip r:embed="rId3"/>
          <a:stretch>
            <a:fillRect/>
          </a:stretch>
        </p:blipFill>
        <p:spPr>
          <a:xfrm>
            <a:off x="132807" y="1756604"/>
            <a:ext cx="8601075" cy="1543050"/>
          </a:xfrm>
          <a:prstGeom prst="rect">
            <a:avLst/>
          </a:prstGeom>
        </p:spPr>
      </p:pic>
      <p:sp>
        <p:nvSpPr>
          <p:cNvPr id="3" name="Google Shape;57;p15">
            <a:extLst>
              <a:ext uri="{FF2B5EF4-FFF2-40B4-BE49-F238E27FC236}">
                <a16:creationId xmlns:a16="http://schemas.microsoft.com/office/drawing/2014/main" id="{25A273B3-6C44-91F5-95DB-8E73AF2F6B78}"/>
              </a:ext>
            </a:extLst>
          </p:cNvPr>
          <p:cNvSpPr txBox="1">
            <a:spLocks/>
          </p:cNvSpPr>
          <p:nvPr/>
        </p:nvSpPr>
        <p:spPr>
          <a:xfrm>
            <a:off x="207200" y="539705"/>
            <a:ext cx="505060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 A SEPTIEMBRE 2023</a:t>
            </a:r>
            <a:endParaRPr lang="es-MX" sz="2400" b="0" dirty="0">
              <a:solidFill>
                <a:schemeClr val="bg2"/>
              </a:solidFill>
              <a:latin typeface="Bahnschrift Condensed" panose="020B0502040204020203" pitchFamily="34" charset="0"/>
            </a:endParaRPr>
          </a:p>
        </p:txBody>
      </p:sp>
      <p:sp>
        <p:nvSpPr>
          <p:cNvPr id="5" name="Google Shape;57;p15">
            <a:extLst>
              <a:ext uri="{FF2B5EF4-FFF2-40B4-BE49-F238E27FC236}">
                <a16:creationId xmlns:a16="http://schemas.microsoft.com/office/drawing/2014/main" id="{58EF4D5E-3CB9-110B-25A0-F2D1B7AE297B}"/>
              </a:ext>
            </a:extLst>
          </p:cNvPr>
          <p:cNvSpPr txBox="1">
            <a:spLocks/>
          </p:cNvSpPr>
          <p:nvPr/>
        </p:nvSpPr>
        <p:spPr>
          <a:xfrm>
            <a:off x="343989" y="38744"/>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Tree>
    <p:extLst>
      <p:ext uri="{BB962C8B-B14F-4D97-AF65-F5344CB8AC3E}">
        <p14:creationId xmlns:p14="http://schemas.microsoft.com/office/powerpoint/2010/main" val="3330906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175142"/>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Datos 9"/>
          <p:cNvSpPr/>
          <p:nvPr/>
        </p:nvSpPr>
        <p:spPr>
          <a:xfrm>
            <a:off x="-426720" y="710356"/>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16" name="Rectángulo 15"/>
          <p:cNvSpPr/>
          <p:nvPr/>
        </p:nvSpPr>
        <p:spPr>
          <a:xfrm>
            <a:off x="10633" y="4108135"/>
            <a:ext cx="9144000" cy="892552"/>
          </a:xfrm>
          <a:prstGeom prst="rect">
            <a:avLst/>
          </a:prstGeom>
          <a:solidFill>
            <a:schemeClr val="accent1">
              <a:lumMod val="20000"/>
              <a:lumOff val="80000"/>
            </a:schemeClr>
          </a:solidFill>
        </p:spPr>
        <p:txBody>
          <a:bodyPr wrap="square">
            <a:spAutoFit/>
          </a:bodyPr>
          <a:lstStyle/>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En general, el avance del subtítulo en entidades privadas es bajo, solo un 10%.</a:t>
            </a:r>
          </a:p>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La  asignación para Bomberos deberá ser rebajada por dificultad de cumplir los requerimientos de la </a:t>
            </a:r>
            <a:r>
              <a:rPr lang="es-CL" sz="1300" dirty="0" err="1">
                <a:solidFill>
                  <a:schemeClr val="accent3">
                    <a:lumMod val="75000"/>
                  </a:schemeClr>
                </a:solidFill>
                <a:latin typeface="Bahnschrift" panose="020B0502040204020203" pitchFamily="34" charset="0"/>
                <a:cs typeface="Times New Roman" panose="02020603050405020304" pitchFamily="18" charset="0"/>
              </a:rPr>
              <a:t>Circ</a:t>
            </a:r>
            <a:r>
              <a:rPr lang="es-CL" sz="1300" dirty="0">
                <a:solidFill>
                  <a:schemeClr val="accent3">
                    <a:lumMod val="75000"/>
                  </a:schemeClr>
                </a:solidFill>
                <a:latin typeface="Bahnschrift" panose="020B0502040204020203" pitchFamily="34" charset="0"/>
                <a:cs typeface="Times New Roman" panose="02020603050405020304" pitchFamily="18" charset="0"/>
              </a:rPr>
              <a:t>. 20 (rebaja de marco solicitada desde el Nivel central).</a:t>
            </a:r>
          </a:p>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El programa Renueva Tu Micro comenzó a pagar en el mes de septiembre y proyecta su mayor gasto en noviembre.</a:t>
            </a:r>
          </a:p>
        </p:txBody>
      </p:sp>
      <p:pic>
        <p:nvPicPr>
          <p:cNvPr id="3" name="Imagen 2">
            <a:extLst>
              <a:ext uri="{FF2B5EF4-FFF2-40B4-BE49-F238E27FC236}">
                <a16:creationId xmlns:a16="http://schemas.microsoft.com/office/drawing/2014/main" id="{953B9845-FAF3-472A-A41C-E64C0FE35767}"/>
              </a:ext>
            </a:extLst>
          </p:cNvPr>
          <p:cNvPicPr>
            <a:picLocks noChangeAspect="1"/>
          </p:cNvPicPr>
          <p:nvPr/>
        </p:nvPicPr>
        <p:blipFill>
          <a:blip r:embed="rId2"/>
          <a:stretch>
            <a:fillRect/>
          </a:stretch>
        </p:blipFill>
        <p:spPr>
          <a:xfrm>
            <a:off x="223703" y="1272429"/>
            <a:ext cx="8601075" cy="524771"/>
          </a:xfrm>
          <a:prstGeom prst="rect">
            <a:avLst/>
          </a:prstGeom>
        </p:spPr>
      </p:pic>
      <p:pic>
        <p:nvPicPr>
          <p:cNvPr id="2" name="Imagen 1">
            <a:extLst>
              <a:ext uri="{FF2B5EF4-FFF2-40B4-BE49-F238E27FC236}">
                <a16:creationId xmlns:a16="http://schemas.microsoft.com/office/drawing/2014/main" id="{F303EEC2-F54D-4C50-95DE-B3841CAA11BB}"/>
              </a:ext>
            </a:extLst>
          </p:cNvPr>
          <p:cNvPicPr>
            <a:picLocks noChangeAspect="1"/>
          </p:cNvPicPr>
          <p:nvPr/>
        </p:nvPicPr>
        <p:blipFill>
          <a:blip r:embed="rId3"/>
          <a:stretch>
            <a:fillRect/>
          </a:stretch>
        </p:blipFill>
        <p:spPr>
          <a:xfrm>
            <a:off x="223703" y="1789379"/>
            <a:ext cx="8601075" cy="2114550"/>
          </a:xfrm>
          <a:prstGeom prst="rect">
            <a:avLst/>
          </a:prstGeom>
        </p:spPr>
      </p:pic>
      <p:sp>
        <p:nvSpPr>
          <p:cNvPr id="15" name="Rectángulo 14"/>
          <p:cNvSpPr/>
          <p:nvPr/>
        </p:nvSpPr>
        <p:spPr>
          <a:xfrm>
            <a:off x="8487853" y="2566866"/>
            <a:ext cx="436263" cy="38608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Google Shape;57;p15">
            <a:extLst>
              <a:ext uri="{FF2B5EF4-FFF2-40B4-BE49-F238E27FC236}">
                <a16:creationId xmlns:a16="http://schemas.microsoft.com/office/drawing/2014/main" id="{606037AA-581A-F42B-73C3-3EB7903C496D}"/>
              </a:ext>
            </a:extLst>
          </p:cNvPr>
          <p:cNvSpPr txBox="1">
            <a:spLocks/>
          </p:cNvSpPr>
          <p:nvPr/>
        </p:nvSpPr>
        <p:spPr>
          <a:xfrm>
            <a:off x="144848" y="525480"/>
            <a:ext cx="505060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 A SEPTIEMBRE 2023</a:t>
            </a:r>
            <a:endParaRPr lang="es-MX" sz="2400" b="0" dirty="0">
              <a:solidFill>
                <a:schemeClr val="bg2"/>
              </a:solidFill>
              <a:latin typeface="Bahnschrift Condensed" panose="020B0502040204020203" pitchFamily="34" charset="0"/>
            </a:endParaRPr>
          </a:p>
        </p:txBody>
      </p:sp>
      <p:sp>
        <p:nvSpPr>
          <p:cNvPr id="5" name="Google Shape;57;p15">
            <a:extLst>
              <a:ext uri="{FF2B5EF4-FFF2-40B4-BE49-F238E27FC236}">
                <a16:creationId xmlns:a16="http://schemas.microsoft.com/office/drawing/2014/main" id="{5CF2512B-564E-69CE-CCF0-7F1A024417B9}"/>
              </a:ext>
            </a:extLst>
          </p:cNvPr>
          <p:cNvSpPr txBox="1">
            <a:spLocks/>
          </p:cNvSpPr>
          <p:nvPr/>
        </p:nvSpPr>
        <p:spPr>
          <a:xfrm>
            <a:off x="343989" y="38744"/>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7" name="Rectángulo 6">
            <a:extLst>
              <a:ext uri="{FF2B5EF4-FFF2-40B4-BE49-F238E27FC236}">
                <a16:creationId xmlns:a16="http://schemas.microsoft.com/office/drawing/2014/main" id="{D5B63ECE-3762-7C52-9187-BF38319CC03A}"/>
              </a:ext>
            </a:extLst>
          </p:cNvPr>
          <p:cNvSpPr/>
          <p:nvPr/>
        </p:nvSpPr>
        <p:spPr>
          <a:xfrm>
            <a:off x="8480478" y="3136626"/>
            <a:ext cx="436263" cy="21971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2" name="Rectángulo 11">
            <a:extLst>
              <a:ext uri="{FF2B5EF4-FFF2-40B4-BE49-F238E27FC236}">
                <a16:creationId xmlns:a16="http://schemas.microsoft.com/office/drawing/2014/main" id="{49913BC6-563A-EF46-3A35-3ADD5A348893}"/>
              </a:ext>
            </a:extLst>
          </p:cNvPr>
          <p:cNvSpPr/>
          <p:nvPr/>
        </p:nvSpPr>
        <p:spPr>
          <a:xfrm>
            <a:off x="8484034" y="2171420"/>
            <a:ext cx="436263" cy="21971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4" name="Rectángulo 13">
            <a:extLst>
              <a:ext uri="{FF2B5EF4-FFF2-40B4-BE49-F238E27FC236}">
                <a16:creationId xmlns:a16="http://schemas.microsoft.com/office/drawing/2014/main" id="{547263DA-66FE-38BB-6850-E234985F8405}"/>
              </a:ext>
            </a:extLst>
          </p:cNvPr>
          <p:cNvSpPr/>
          <p:nvPr/>
        </p:nvSpPr>
        <p:spPr>
          <a:xfrm>
            <a:off x="8484033" y="3525265"/>
            <a:ext cx="436263" cy="38608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4174856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12" name="Rectángulo 11"/>
          <p:cNvSpPr/>
          <p:nvPr/>
        </p:nvSpPr>
        <p:spPr>
          <a:xfrm>
            <a:off x="0" y="4451003"/>
            <a:ext cx="9144000" cy="692497"/>
          </a:xfrm>
          <a:prstGeom prst="rect">
            <a:avLst/>
          </a:prstGeom>
          <a:solidFill>
            <a:schemeClr val="accent1">
              <a:lumMod val="20000"/>
              <a:lumOff val="80000"/>
            </a:schemeClr>
          </a:solidFill>
        </p:spPr>
        <p:txBody>
          <a:bodyPr wrap="square">
            <a:spAutoFit/>
          </a:bodyPr>
          <a:lstStyle/>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ea typeface="Calibri" panose="020F0502020204030204" pitchFamily="34" charset="0"/>
                <a:cs typeface="Times New Roman" panose="02020603050405020304" pitchFamily="18" charset="0"/>
              </a:rPr>
              <a:t>Las transferencias a entidades públicas se encuentran en su mayoría realizadas.</a:t>
            </a:r>
          </a:p>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ea typeface="Calibri" panose="020F0502020204030204" pitchFamily="34" charset="0"/>
                <a:cs typeface="Times New Roman" panose="02020603050405020304" pitchFamily="18" charset="0"/>
              </a:rPr>
              <a:t>Para el caso CONADI, la institución realizó la rendición de recursos y estos fueron rechazados. En el mes de noviembre se rebajará el presupuesto asignado.</a:t>
            </a:r>
          </a:p>
        </p:txBody>
      </p:sp>
      <p:sp>
        <p:nvSpPr>
          <p:cNvPr id="14" name="Datos 7">
            <a:extLst>
              <a:ext uri="{FF2B5EF4-FFF2-40B4-BE49-F238E27FC236}">
                <a16:creationId xmlns:a16="http://schemas.microsoft.com/office/drawing/2014/main" id="{8FFA5950-C8B6-43CD-8C85-B4723D3191DB}"/>
              </a:ext>
            </a:extLst>
          </p:cNvPr>
          <p:cNvSpPr/>
          <p:nvPr/>
        </p:nvSpPr>
        <p:spPr>
          <a:xfrm>
            <a:off x="-263819" y="162443"/>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5" name="Datos 9">
            <a:extLst>
              <a:ext uri="{FF2B5EF4-FFF2-40B4-BE49-F238E27FC236}">
                <a16:creationId xmlns:a16="http://schemas.microsoft.com/office/drawing/2014/main" id="{92E7970E-4FB8-40BC-AEFD-B31E0950B958}"/>
              </a:ext>
            </a:extLst>
          </p:cNvPr>
          <p:cNvSpPr/>
          <p:nvPr/>
        </p:nvSpPr>
        <p:spPr>
          <a:xfrm>
            <a:off x="-359614" y="697657"/>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grpSp>
        <p:nvGrpSpPr>
          <p:cNvPr id="19" name="Grupo 18">
            <a:extLst>
              <a:ext uri="{FF2B5EF4-FFF2-40B4-BE49-F238E27FC236}">
                <a16:creationId xmlns:a16="http://schemas.microsoft.com/office/drawing/2014/main" id="{9A2E4A51-92DD-4EDF-84B9-6A75B90770CA}"/>
              </a:ext>
            </a:extLst>
          </p:cNvPr>
          <p:cNvGrpSpPr/>
          <p:nvPr/>
        </p:nvGrpSpPr>
        <p:grpSpPr>
          <a:xfrm>
            <a:off x="411095" y="1104964"/>
            <a:ext cx="8111348" cy="3228083"/>
            <a:chOff x="411095" y="1141465"/>
            <a:chExt cx="8178453" cy="3312776"/>
          </a:xfrm>
        </p:grpSpPr>
        <p:pic>
          <p:nvPicPr>
            <p:cNvPr id="4" name="Imagen 3">
              <a:extLst>
                <a:ext uri="{FF2B5EF4-FFF2-40B4-BE49-F238E27FC236}">
                  <a16:creationId xmlns:a16="http://schemas.microsoft.com/office/drawing/2014/main" id="{E39D188A-B031-4219-A154-9BA585EAA327}"/>
                </a:ext>
              </a:extLst>
            </p:cNvPr>
            <p:cNvPicPr>
              <a:picLocks noChangeAspect="1"/>
            </p:cNvPicPr>
            <p:nvPr/>
          </p:nvPicPr>
          <p:blipFill>
            <a:blip r:embed="rId2"/>
            <a:stretch>
              <a:fillRect/>
            </a:stretch>
          </p:blipFill>
          <p:spPr>
            <a:xfrm>
              <a:off x="411096" y="1141465"/>
              <a:ext cx="8178452" cy="423538"/>
            </a:xfrm>
            <a:prstGeom prst="rect">
              <a:avLst/>
            </a:prstGeom>
          </p:spPr>
        </p:pic>
        <p:pic>
          <p:nvPicPr>
            <p:cNvPr id="7" name="Imagen 6">
              <a:extLst>
                <a:ext uri="{FF2B5EF4-FFF2-40B4-BE49-F238E27FC236}">
                  <a16:creationId xmlns:a16="http://schemas.microsoft.com/office/drawing/2014/main" id="{493C0725-A9FF-4144-ADF3-4DBEBD45D142}"/>
                </a:ext>
              </a:extLst>
            </p:cNvPr>
            <p:cNvPicPr>
              <a:picLocks noChangeAspect="1"/>
            </p:cNvPicPr>
            <p:nvPr/>
          </p:nvPicPr>
          <p:blipFill>
            <a:blip r:embed="rId3"/>
            <a:stretch>
              <a:fillRect/>
            </a:stretch>
          </p:blipFill>
          <p:spPr>
            <a:xfrm>
              <a:off x="411096" y="1553206"/>
              <a:ext cx="8178452" cy="172553"/>
            </a:xfrm>
            <a:prstGeom prst="rect">
              <a:avLst/>
            </a:prstGeom>
          </p:spPr>
        </p:pic>
        <p:pic>
          <p:nvPicPr>
            <p:cNvPr id="17" name="Imagen 16">
              <a:extLst>
                <a:ext uri="{FF2B5EF4-FFF2-40B4-BE49-F238E27FC236}">
                  <a16:creationId xmlns:a16="http://schemas.microsoft.com/office/drawing/2014/main" id="{67513626-F044-4783-8788-19C10DC50CC7}"/>
                </a:ext>
              </a:extLst>
            </p:cNvPr>
            <p:cNvPicPr>
              <a:picLocks noChangeAspect="1"/>
            </p:cNvPicPr>
            <p:nvPr/>
          </p:nvPicPr>
          <p:blipFill>
            <a:blip r:embed="rId4"/>
            <a:stretch>
              <a:fillRect/>
            </a:stretch>
          </p:blipFill>
          <p:spPr>
            <a:xfrm>
              <a:off x="411095" y="1719034"/>
              <a:ext cx="8178452" cy="2735207"/>
            </a:xfrm>
            <a:prstGeom prst="rect">
              <a:avLst/>
            </a:prstGeom>
          </p:spPr>
        </p:pic>
      </p:grpSp>
      <p:sp>
        <p:nvSpPr>
          <p:cNvPr id="2" name="Google Shape;57;p15">
            <a:extLst>
              <a:ext uri="{FF2B5EF4-FFF2-40B4-BE49-F238E27FC236}">
                <a16:creationId xmlns:a16="http://schemas.microsoft.com/office/drawing/2014/main" id="{B84BE5AE-80AB-09AC-3F41-CC628EEA429F}"/>
              </a:ext>
            </a:extLst>
          </p:cNvPr>
          <p:cNvSpPr txBox="1">
            <a:spLocks/>
          </p:cNvSpPr>
          <p:nvPr/>
        </p:nvSpPr>
        <p:spPr>
          <a:xfrm>
            <a:off x="144848" y="525480"/>
            <a:ext cx="505060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 A SEPTIEMBRE 2023</a:t>
            </a:r>
            <a:endParaRPr lang="es-MX" sz="2400" b="0" dirty="0">
              <a:solidFill>
                <a:schemeClr val="bg2"/>
              </a:solidFill>
              <a:latin typeface="Bahnschrift Condensed" panose="020B0502040204020203" pitchFamily="34" charset="0"/>
            </a:endParaRPr>
          </a:p>
        </p:txBody>
      </p:sp>
      <p:sp>
        <p:nvSpPr>
          <p:cNvPr id="3" name="Google Shape;57;p15">
            <a:extLst>
              <a:ext uri="{FF2B5EF4-FFF2-40B4-BE49-F238E27FC236}">
                <a16:creationId xmlns:a16="http://schemas.microsoft.com/office/drawing/2014/main" id="{B0A3E179-D5DF-9B0C-CA02-0586353A19EB}"/>
              </a:ext>
            </a:extLst>
          </p:cNvPr>
          <p:cNvSpPr txBox="1">
            <a:spLocks/>
          </p:cNvSpPr>
          <p:nvPr/>
        </p:nvSpPr>
        <p:spPr>
          <a:xfrm>
            <a:off x="343989" y="38744"/>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5" name="Rectángulo 4">
            <a:extLst>
              <a:ext uri="{FF2B5EF4-FFF2-40B4-BE49-F238E27FC236}">
                <a16:creationId xmlns:a16="http://schemas.microsoft.com/office/drawing/2014/main" id="{BB79B0E2-D6B4-048B-CC97-8463CFBCD839}"/>
              </a:ext>
            </a:extLst>
          </p:cNvPr>
          <p:cNvSpPr/>
          <p:nvPr/>
        </p:nvSpPr>
        <p:spPr>
          <a:xfrm>
            <a:off x="8186323" y="2219459"/>
            <a:ext cx="436263" cy="16814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793662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175141"/>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3022"/>
            <a:ext cx="823075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SEPTIEMBRE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710355"/>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525479"/>
            <a:ext cx="29875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a:t>
            </a:r>
            <a:endParaRPr lang="es-MX" sz="2400" b="0" dirty="0">
              <a:solidFill>
                <a:schemeClr val="bg2"/>
              </a:solidFill>
              <a:latin typeface="Bahnschrift Condensed" panose="020B0502040204020203" pitchFamily="34" charset="0"/>
            </a:endParaRPr>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15" name="Rectángulo 14">
            <a:extLst>
              <a:ext uri="{FF2B5EF4-FFF2-40B4-BE49-F238E27FC236}">
                <a16:creationId xmlns:a16="http://schemas.microsoft.com/office/drawing/2014/main" id="{48D5889B-C90E-4F49-9559-10D3828D75C5}"/>
              </a:ext>
            </a:extLst>
          </p:cNvPr>
          <p:cNvSpPr/>
          <p:nvPr/>
        </p:nvSpPr>
        <p:spPr>
          <a:xfrm>
            <a:off x="1" y="4286951"/>
            <a:ext cx="9143999" cy="692497"/>
          </a:xfrm>
          <a:prstGeom prst="rect">
            <a:avLst/>
          </a:prstGeom>
          <a:solidFill>
            <a:schemeClr val="accent1">
              <a:lumMod val="20000"/>
              <a:lumOff val="80000"/>
            </a:schemeClr>
          </a:solidFill>
        </p:spPr>
        <p:txBody>
          <a:bodyPr wrap="square">
            <a:spAutoFit/>
          </a:bodyPr>
          <a:lstStyle/>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Para el caso del programa para la Municipalidad de La Unión, la transferencia se programó para el mes de octubre (realizada)</a:t>
            </a:r>
          </a:p>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De los MM$6.272. que se muestran devengados solo MM$1.500 se encuentran rendidos.</a:t>
            </a:r>
          </a:p>
        </p:txBody>
      </p:sp>
      <p:grpSp>
        <p:nvGrpSpPr>
          <p:cNvPr id="17" name="Grupo 16">
            <a:extLst>
              <a:ext uri="{FF2B5EF4-FFF2-40B4-BE49-F238E27FC236}">
                <a16:creationId xmlns:a16="http://schemas.microsoft.com/office/drawing/2014/main" id="{70B5C017-42C4-41F4-B9F8-6B453449878E}"/>
              </a:ext>
            </a:extLst>
          </p:cNvPr>
          <p:cNvGrpSpPr/>
          <p:nvPr/>
        </p:nvGrpSpPr>
        <p:grpSpPr>
          <a:xfrm>
            <a:off x="525834" y="1269096"/>
            <a:ext cx="8171859" cy="2605308"/>
            <a:chOff x="377608" y="1172502"/>
            <a:chExt cx="8601075" cy="3389353"/>
          </a:xfrm>
        </p:grpSpPr>
        <p:pic>
          <p:nvPicPr>
            <p:cNvPr id="4" name="Imagen 3">
              <a:extLst>
                <a:ext uri="{FF2B5EF4-FFF2-40B4-BE49-F238E27FC236}">
                  <a16:creationId xmlns:a16="http://schemas.microsoft.com/office/drawing/2014/main" id="{BBD49F43-8A52-4C0B-8535-8F58F296008C}"/>
                </a:ext>
              </a:extLst>
            </p:cNvPr>
            <p:cNvPicPr>
              <a:picLocks noChangeAspect="1"/>
            </p:cNvPicPr>
            <p:nvPr/>
          </p:nvPicPr>
          <p:blipFill>
            <a:blip r:embed="rId2"/>
            <a:stretch>
              <a:fillRect/>
            </a:stretch>
          </p:blipFill>
          <p:spPr>
            <a:xfrm>
              <a:off x="377608" y="1172502"/>
              <a:ext cx="8601075" cy="514350"/>
            </a:xfrm>
            <a:prstGeom prst="rect">
              <a:avLst/>
            </a:prstGeom>
          </p:spPr>
        </p:pic>
        <p:pic>
          <p:nvPicPr>
            <p:cNvPr id="3" name="Imagen 2">
              <a:extLst>
                <a:ext uri="{FF2B5EF4-FFF2-40B4-BE49-F238E27FC236}">
                  <a16:creationId xmlns:a16="http://schemas.microsoft.com/office/drawing/2014/main" id="{CF4CB9EA-2B00-4837-83A9-55E21335081F}"/>
                </a:ext>
              </a:extLst>
            </p:cNvPr>
            <p:cNvPicPr>
              <a:picLocks noChangeAspect="1"/>
            </p:cNvPicPr>
            <p:nvPr/>
          </p:nvPicPr>
          <p:blipFill>
            <a:blip r:embed="rId3"/>
            <a:stretch>
              <a:fillRect/>
            </a:stretch>
          </p:blipFill>
          <p:spPr>
            <a:xfrm>
              <a:off x="377608" y="1668733"/>
              <a:ext cx="8601075" cy="209550"/>
            </a:xfrm>
            <a:prstGeom prst="rect">
              <a:avLst/>
            </a:prstGeom>
          </p:spPr>
        </p:pic>
        <p:pic>
          <p:nvPicPr>
            <p:cNvPr id="12" name="Imagen 11">
              <a:extLst>
                <a:ext uri="{FF2B5EF4-FFF2-40B4-BE49-F238E27FC236}">
                  <a16:creationId xmlns:a16="http://schemas.microsoft.com/office/drawing/2014/main" id="{1132BAC3-3B85-4F20-9B34-BCB18E59F71B}"/>
                </a:ext>
              </a:extLst>
            </p:cNvPr>
            <p:cNvPicPr>
              <a:picLocks noChangeAspect="1"/>
            </p:cNvPicPr>
            <p:nvPr/>
          </p:nvPicPr>
          <p:blipFill>
            <a:blip r:embed="rId4"/>
            <a:stretch>
              <a:fillRect/>
            </a:stretch>
          </p:blipFill>
          <p:spPr>
            <a:xfrm>
              <a:off x="377608" y="1862663"/>
              <a:ext cx="8601075" cy="209550"/>
            </a:xfrm>
            <a:prstGeom prst="rect">
              <a:avLst/>
            </a:prstGeom>
          </p:spPr>
        </p:pic>
        <p:pic>
          <p:nvPicPr>
            <p:cNvPr id="16" name="Imagen 15">
              <a:extLst>
                <a:ext uri="{FF2B5EF4-FFF2-40B4-BE49-F238E27FC236}">
                  <a16:creationId xmlns:a16="http://schemas.microsoft.com/office/drawing/2014/main" id="{AD3416E6-46C4-4A32-A748-4E523500D0F4}"/>
                </a:ext>
              </a:extLst>
            </p:cNvPr>
            <p:cNvPicPr>
              <a:picLocks noChangeAspect="1"/>
            </p:cNvPicPr>
            <p:nvPr/>
          </p:nvPicPr>
          <p:blipFill>
            <a:blip r:embed="rId5"/>
            <a:stretch>
              <a:fillRect/>
            </a:stretch>
          </p:blipFill>
          <p:spPr>
            <a:xfrm>
              <a:off x="377608" y="2066305"/>
              <a:ext cx="8601075" cy="2495550"/>
            </a:xfrm>
            <a:prstGeom prst="rect">
              <a:avLst/>
            </a:prstGeom>
          </p:spPr>
        </p:pic>
      </p:grpSp>
      <p:sp>
        <p:nvSpPr>
          <p:cNvPr id="2" name="Rectángulo 1">
            <a:extLst>
              <a:ext uri="{FF2B5EF4-FFF2-40B4-BE49-F238E27FC236}">
                <a16:creationId xmlns:a16="http://schemas.microsoft.com/office/drawing/2014/main" id="{BCFB2736-9216-5C3B-E792-F1EE5C7DD8A0}"/>
              </a:ext>
            </a:extLst>
          </p:cNvPr>
          <p:cNvSpPr/>
          <p:nvPr/>
        </p:nvSpPr>
        <p:spPr>
          <a:xfrm>
            <a:off x="8304311" y="3568186"/>
            <a:ext cx="436263" cy="16814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522427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os 7"/>
          <p:cNvSpPr/>
          <p:nvPr/>
        </p:nvSpPr>
        <p:spPr>
          <a:xfrm>
            <a:off x="-330925" y="175141"/>
            <a:ext cx="1349828" cy="414020"/>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3022"/>
            <a:ext cx="823075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AVANCE PRESUPUESTARIO A SEPTIEMBRE 2023</a:t>
            </a:r>
            <a:endParaRPr lang="es-MX" sz="3800" b="0" dirty="0">
              <a:solidFill>
                <a:schemeClr val="bg2"/>
              </a:solidFill>
              <a:latin typeface="Bahnschrift Condensed" panose="020B0502040204020203" pitchFamily="34" charset="0"/>
            </a:endParaRPr>
          </a:p>
        </p:txBody>
      </p:sp>
      <p:sp>
        <p:nvSpPr>
          <p:cNvPr id="10" name="Datos 9"/>
          <p:cNvSpPr/>
          <p:nvPr/>
        </p:nvSpPr>
        <p:spPr>
          <a:xfrm>
            <a:off x="-426720" y="710355"/>
            <a:ext cx="1119053" cy="357868"/>
          </a:xfrm>
          <a:prstGeom prst="flowChartInputOutput">
            <a:avLst/>
          </a:prstGeom>
          <a:solidFill>
            <a:schemeClr val="accent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p:cNvSpPr txBox="1">
            <a:spLocks/>
          </p:cNvSpPr>
          <p:nvPr/>
        </p:nvSpPr>
        <p:spPr>
          <a:xfrm>
            <a:off x="234632" y="525479"/>
            <a:ext cx="29875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GASTO POR SUBTÍTULO</a:t>
            </a:r>
            <a:endParaRPr lang="es-MX" sz="2400" b="0" dirty="0">
              <a:solidFill>
                <a:schemeClr val="bg2"/>
              </a:solidFill>
              <a:latin typeface="Bahnschrift Condensed" panose="020B0502040204020203" pitchFamily="34" charset="0"/>
            </a:endParaRPr>
          </a:p>
        </p:txBody>
      </p:sp>
      <p:sp>
        <p:nvSpPr>
          <p:cNvPr id="13" name="Google Shape;57;p15"/>
          <p:cNvSpPr txBox="1">
            <a:spLocks/>
          </p:cNvSpPr>
          <p:nvPr/>
        </p:nvSpPr>
        <p:spPr>
          <a:xfrm>
            <a:off x="4860489" y="1756604"/>
            <a:ext cx="366195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200" dirty="0">
                <a:solidFill>
                  <a:schemeClr val="bg1"/>
                </a:solidFill>
                <a:latin typeface="Bahnschrift Condensed" panose="020B0502040204020203" pitchFamily="34" charset="0"/>
              </a:rPr>
              <a:t>PROVINCIA DE VALDIVIA</a:t>
            </a:r>
            <a:endParaRPr lang="es-MX" sz="3200" b="0" dirty="0">
              <a:solidFill>
                <a:schemeClr val="bg1"/>
              </a:solidFill>
              <a:latin typeface="Bahnschrift Condensed" panose="020B0502040204020203" pitchFamily="34" charset="0"/>
            </a:endParaRPr>
          </a:p>
        </p:txBody>
      </p:sp>
      <p:sp>
        <p:nvSpPr>
          <p:cNvPr id="15" name="Rectángulo 14">
            <a:extLst>
              <a:ext uri="{FF2B5EF4-FFF2-40B4-BE49-F238E27FC236}">
                <a16:creationId xmlns:a16="http://schemas.microsoft.com/office/drawing/2014/main" id="{48D5889B-C90E-4F49-9559-10D3828D75C5}"/>
              </a:ext>
            </a:extLst>
          </p:cNvPr>
          <p:cNvSpPr/>
          <p:nvPr/>
        </p:nvSpPr>
        <p:spPr>
          <a:xfrm>
            <a:off x="0" y="4286951"/>
            <a:ext cx="9143999" cy="492443"/>
          </a:xfrm>
          <a:prstGeom prst="rect">
            <a:avLst/>
          </a:prstGeom>
          <a:solidFill>
            <a:schemeClr val="accent1">
              <a:lumMod val="20000"/>
              <a:lumOff val="80000"/>
            </a:schemeClr>
          </a:solidFill>
        </p:spPr>
        <p:txBody>
          <a:bodyPr wrap="square">
            <a:spAutoFit/>
          </a:bodyPr>
          <a:lstStyle/>
          <a:p>
            <a:pPr marL="285750" indent="-285750" algn="just">
              <a:buFont typeface="Arial" panose="020B0604020202020204" pitchFamily="34" charset="0"/>
              <a:buChar char="•"/>
            </a:pPr>
            <a:r>
              <a:rPr lang="es-CL" sz="1300" dirty="0">
                <a:solidFill>
                  <a:schemeClr val="accent3">
                    <a:lumMod val="75000"/>
                  </a:schemeClr>
                </a:solidFill>
                <a:latin typeface="Bahnschrift" panose="020B0502040204020203" pitchFamily="34" charset="0"/>
                <a:cs typeface="Times New Roman" panose="02020603050405020304" pitchFamily="18" charset="0"/>
              </a:rPr>
              <a:t>Estas iniciativas fueron recientemente “</a:t>
            </a:r>
            <a:r>
              <a:rPr lang="es-CL" sz="1300" dirty="0" err="1">
                <a:solidFill>
                  <a:schemeClr val="accent3">
                    <a:lumMod val="75000"/>
                  </a:schemeClr>
                </a:solidFill>
                <a:latin typeface="Bahnschrift" panose="020B0502040204020203" pitchFamily="34" charset="0"/>
                <a:cs typeface="Times New Roman" panose="02020603050405020304" pitchFamily="18" charset="0"/>
              </a:rPr>
              <a:t>aperturadas</a:t>
            </a:r>
            <a:r>
              <a:rPr lang="es-CL" sz="1300" dirty="0">
                <a:solidFill>
                  <a:schemeClr val="accent3">
                    <a:lumMod val="75000"/>
                  </a:schemeClr>
                </a:solidFill>
                <a:latin typeface="Bahnschrift" panose="020B0502040204020203" pitchFamily="34" charset="0"/>
                <a:cs typeface="Times New Roman" panose="02020603050405020304" pitchFamily="18" charset="0"/>
              </a:rPr>
              <a:t>” y se encuentran en tramitación administrativa para proceder a su transferencia.</a:t>
            </a:r>
          </a:p>
        </p:txBody>
      </p:sp>
      <p:pic>
        <p:nvPicPr>
          <p:cNvPr id="4" name="Imagen 3">
            <a:extLst>
              <a:ext uri="{FF2B5EF4-FFF2-40B4-BE49-F238E27FC236}">
                <a16:creationId xmlns:a16="http://schemas.microsoft.com/office/drawing/2014/main" id="{BBD49F43-8A52-4C0B-8535-8F58F296008C}"/>
              </a:ext>
            </a:extLst>
          </p:cNvPr>
          <p:cNvPicPr>
            <a:picLocks noChangeAspect="1"/>
          </p:cNvPicPr>
          <p:nvPr/>
        </p:nvPicPr>
        <p:blipFill>
          <a:blip r:embed="rId2"/>
          <a:stretch>
            <a:fillRect/>
          </a:stretch>
        </p:blipFill>
        <p:spPr>
          <a:xfrm>
            <a:off x="271462" y="1157632"/>
            <a:ext cx="8601075" cy="478067"/>
          </a:xfrm>
          <a:prstGeom prst="rect">
            <a:avLst/>
          </a:prstGeom>
        </p:spPr>
      </p:pic>
      <p:pic>
        <p:nvPicPr>
          <p:cNvPr id="3" name="Imagen 2">
            <a:extLst>
              <a:ext uri="{FF2B5EF4-FFF2-40B4-BE49-F238E27FC236}">
                <a16:creationId xmlns:a16="http://schemas.microsoft.com/office/drawing/2014/main" id="{CF4CB9EA-2B00-4837-83A9-55E21335081F}"/>
              </a:ext>
            </a:extLst>
          </p:cNvPr>
          <p:cNvPicPr>
            <a:picLocks noChangeAspect="1"/>
          </p:cNvPicPr>
          <p:nvPr/>
        </p:nvPicPr>
        <p:blipFill>
          <a:blip r:embed="rId3"/>
          <a:stretch>
            <a:fillRect/>
          </a:stretch>
        </p:blipFill>
        <p:spPr>
          <a:xfrm>
            <a:off x="271462" y="1630377"/>
            <a:ext cx="8601075" cy="194768"/>
          </a:xfrm>
          <a:prstGeom prst="rect">
            <a:avLst/>
          </a:prstGeom>
        </p:spPr>
      </p:pic>
      <p:pic>
        <p:nvPicPr>
          <p:cNvPr id="12" name="Imagen 11">
            <a:extLst>
              <a:ext uri="{FF2B5EF4-FFF2-40B4-BE49-F238E27FC236}">
                <a16:creationId xmlns:a16="http://schemas.microsoft.com/office/drawing/2014/main" id="{1132BAC3-3B85-4F20-9B34-BCB18E59F71B}"/>
              </a:ext>
            </a:extLst>
          </p:cNvPr>
          <p:cNvPicPr>
            <a:picLocks noChangeAspect="1"/>
          </p:cNvPicPr>
          <p:nvPr/>
        </p:nvPicPr>
        <p:blipFill>
          <a:blip r:embed="rId4"/>
          <a:stretch>
            <a:fillRect/>
          </a:stretch>
        </p:blipFill>
        <p:spPr>
          <a:xfrm>
            <a:off x="271462" y="1806708"/>
            <a:ext cx="8601075" cy="194768"/>
          </a:xfrm>
          <a:prstGeom prst="rect">
            <a:avLst/>
          </a:prstGeom>
        </p:spPr>
      </p:pic>
      <p:pic>
        <p:nvPicPr>
          <p:cNvPr id="5" name="Imagen 4">
            <a:extLst>
              <a:ext uri="{FF2B5EF4-FFF2-40B4-BE49-F238E27FC236}">
                <a16:creationId xmlns:a16="http://schemas.microsoft.com/office/drawing/2014/main" id="{08F84948-5025-4CA6-B33C-AEC7DB21992E}"/>
              </a:ext>
            </a:extLst>
          </p:cNvPr>
          <p:cNvPicPr>
            <a:picLocks noChangeAspect="1"/>
          </p:cNvPicPr>
          <p:nvPr/>
        </p:nvPicPr>
        <p:blipFill>
          <a:blip r:embed="rId5"/>
          <a:stretch>
            <a:fillRect/>
          </a:stretch>
        </p:blipFill>
        <p:spPr>
          <a:xfrm>
            <a:off x="271462" y="1990725"/>
            <a:ext cx="8601075" cy="1162050"/>
          </a:xfrm>
          <a:prstGeom prst="rect">
            <a:avLst/>
          </a:prstGeom>
        </p:spPr>
      </p:pic>
      <p:sp>
        <p:nvSpPr>
          <p:cNvPr id="2" name="Rectángulo 1">
            <a:extLst>
              <a:ext uri="{FF2B5EF4-FFF2-40B4-BE49-F238E27FC236}">
                <a16:creationId xmlns:a16="http://schemas.microsoft.com/office/drawing/2014/main" id="{02B35BC4-0186-4CEB-61E9-197E84724528}"/>
              </a:ext>
            </a:extLst>
          </p:cNvPr>
          <p:cNvSpPr/>
          <p:nvPr/>
        </p:nvSpPr>
        <p:spPr>
          <a:xfrm>
            <a:off x="8522443" y="1990725"/>
            <a:ext cx="436263" cy="122442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258558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p:cNvSpPr txBox="1"/>
          <p:nvPr/>
        </p:nvSpPr>
        <p:spPr>
          <a:xfrm>
            <a:off x="317862" y="1132526"/>
            <a:ext cx="8425543" cy="3045642"/>
          </a:xfrm>
          <a:prstGeom prst="rect">
            <a:avLst/>
          </a:prstGeom>
          <a:noFill/>
        </p:spPr>
        <p:txBody>
          <a:bodyPr wrap="square" rtlCol="0">
            <a:spAutoFit/>
          </a:bodyPr>
          <a:lstStyle/>
          <a:p>
            <a:pPr algn="just"/>
            <a:r>
              <a:rPr lang="es-CL" sz="1200" b="1" dirty="0">
                <a:solidFill>
                  <a:schemeClr val="tx1"/>
                </a:solidFill>
              </a:rPr>
              <a:t>El Art. 68 </a:t>
            </a:r>
            <a:r>
              <a:rPr lang="es-CL" sz="1200" b="1" dirty="0" err="1">
                <a:solidFill>
                  <a:schemeClr val="tx1"/>
                </a:solidFill>
              </a:rPr>
              <a:t>quinquies</a:t>
            </a:r>
            <a:r>
              <a:rPr lang="es-CL" sz="1200" b="1" dirty="0">
                <a:solidFill>
                  <a:schemeClr val="tx1"/>
                </a:solidFill>
              </a:rPr>
              <a:t> de la Ley N° 19.175 </a:t>
            </a:r>
            <a:r>
              <a:rPr lang="es-CL" sz="1200" dirty="0">
                <a:solidFill>
                  <a:schemeClr val="tx1"/>
                </a:solidFill>
              </a:rPr>
              <a:t>establece que el: “El gobierno regional contará con una unidad de control, la que realizará la auditoría operativa interna del gobierno regional, con el objeto de fiscalizar la legalidad de sus actuaciones y controlar su ejecución financiera y presupuestaria” y con ello</a:t>
            </a:r>
            <a:r>
              <a:rPr lang="es-CL" sz="1200" b="1" dirty="0">
                <a:solidFill>
                  <a:schemeClr val="tx1"/>
                </a:solidFill>
              </a:rPr>
              <a:t> también menciona</a:t>
            </a:r>
            <a:r>
              <a:rPr lang="es-CL" sz="1200" dirty="0">
                <a:solidFill>
                  <a:schemeClr val="tx1"/>
                </a:solidFill>
              </a:rPr>
              <a:t>:</a:t>
            </a:r>
          </a:p>
          <a:p>
            <a:pPr algn="just"/>
            <a:endParaRPr lang="es-CL" sz="1200" dirty="0">
              <a:solidFill>
                <a:schemeClr val="tx1"/>
              </a:solidFill>
            </a:endParaRPr>
          </a:p>
          <a:p>
            <a:pPr algn="just"/>
            <a:endParaRPr lang="es-CL" sz="1200" dirty="0">
              <a:solidFill>
                <a:schemeClr val="tx1"/>
              </a:solidFill>
            </a:endParaRPr>
          </a:p>
          <a:p>
            <a:pPr marL="171450" lvl="0" indent="-171450" algn="just">
              <a:buFont typeface="Wingdings" panose="05000000000000000000" pitchFamily="2" charset="2"/>
              <a:buChar char="Ø"/>
            </a:pPr>
            <a:r>
              <a:rPr lang="es-CL" sz="1200" b="1" i="1" dirty="0">
                <a:solidFill>
                  <a:schemeClr val="tx1"/>
                </a:solidFill>
              </a:rPr>
              <a:t>La unidad de control emitirá </a:t>
            </a:r>
            <a:r>
              <a:rPr lang="es-CL" sz="1200" b="1" i="1" u="sng" dirty="0">
                <a:solidFill>
                  <a:schemeClr val="accent6">
                    <a:lumMod val="75000"/>
                  </a:schemeClr>
                </a:solidFill>
              </a:rPr>
              <a:t>informes trimestrales </a:t>
            </a:r>
            <a:r>
              <a:rPr lang="es-CL" sz="1200" b="1" i="1" dirty="0">
                <a:solidFill>
                  <a:schemeClr val="tx1"/>
                </a:solidFill>
              </a:rPr>
              <a:t>acerca del estado de avance del ejercicio presupuestario del gobierno regional, sobre el flujo de gastos comprometidos para el año presupuestario en curso y ejercicios presupuestarios posteriores, y respecto de los motivos por los cuales no fueron adjudicadas licitaciones públicas.</a:t>
            </a:r>
          </a:p>
          <a:p>
            <a:pPr lvl="0" algn="just"/>
            <a:endParaRPr lang="es-CL" sz="1200" b="1" i="1" dirty="0">
              <a:solidFill>
                <a:schemeClr val="tx1"/>
              </a:solidFill>
            </a:endParaRPr>
          </a:p>
          <a:p>
            <a:pPr lvl="0" algn="just"/>
            <a:endParaRPr lang="es-CL" sz="1200" b="1" i="1" dirty="0">
              <a:solidFill>
                <a:schemeClr val="tx1"/>
              </a:solidFill>
            </a:endParaRPr>
          </a:p>
          <a:p>
            <a:pPr marL="171450" lvl="0" indent="-171450" algn="just">
              <a:buFont typeface="Wingdings" panose="05000000000000000000" pitchFamily="2" charset="2"/>
              <a:buChar char="Ø"/>
            </a:pPr>
            <a:r>
              <a:rPr lang="es-CL" sz="1200" b="1" i="1" dirty="0">
                <a:solidFill>
                  <a:schemeClr val="tx1"/>
                </a:solidFill>
              </a:rPr>
              <a:t>La unidad de control deberá informar al gobernador regional y al consejo regional sobre las </a:t>
            </a:r>
            <a:r>
              <a:rPr lang="es-CL" sz="1200" b="1" i="1" u="sng" dirty="0">
                <a:solidFill>
                  <a:schemeClr val="accent6">
                    <a:lumMod val="75000"/>
                  </a:schemeClr>
                </a:solidFill>
              </a:rPr>
              <a:t>reclamaciones de terceros </a:t>
            </a:r>
            <a:r>
              <a:rPr lang="es-CL" sz="1200" b="1" i="1" dirty="0">
                <a:solidFill>
                  <a:schemeClr val="tx1"/>
                </a:solidFill>
              </a:rPr>
              <a:t>que hayan sido contratados por el gobierno regional para la adquisición de activos no financieros o la ejecución de iniciativas de inversión dentro de la región, o de servicios públicos o instituciones receptoras de transferencias establecidas en convenios con el gobierno regional.</a:t>
            </a:r>
          </a:p>
          <a:p>
            <a:pPr algn="just">
              <a:lnSpc>
                <a:spcPct val="107000"/>
              </a:lnSpc>
            </a:pPr>
            <a:endParaRPr lang="es-CL" sz="1200" b="1" dirty="0">
              <a:solidFill>
                <a:schemeClr val="tx1"/>
              </a:solidFill>
            </a:endParaRPr>
          </a:p>
        </p:txBody>
      </p:sp>
      <p:sp>
        <p:nvSpPr>
          <p:cNvPr id="5" name="Datos 4"/>
          <p:cNvSpPr/>
          <p:nvPr/>
        </p:nvSpPr>
        <p:spPr>
          <a:xfrm>
            <a:off x="-339634" y="289402"/>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487680" y="111239"/>
            <a:ext cx="2220686"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CONTEXTO</a:t>
            </a:r>
            <a:endParaRPr lang="es-MX" sz="3800" b="0" dirty="0">
              <a:solidFill>
                <a:schemeClr val="bg2"/>
              </a:solidFill>
              <a:latin typeface="Bahnschrift Condensed" panose="020B0502040204020203" pitchFamily="34" charset="0"/>
            </a:endParaRPr>
          </a:p>
        </p:txBody>
      </p:sp>
      <p:sp>
        <p:nvSpPr>
          <p:cNvPr id="7" name="CuadroTexto 6"/>
          <p:cNvSpPr txBox="1"/>
          <p:nvPr/>
        </p:nvSpPr>
        <p:spPr>
          <a:xfrm>
            <a:off x="1554479" y="4327003"/>
            <a:ext cx="6035041" cy="461665"/>
          </a:xfrm>
          <a:prstGeom prst="rect">
            <a:avLst/>
          </a:prstGeom>
          <a:noFill/>
        </p:spPr>
        <p:txBody>
          <a:bodyPr wrap="square" rtlCol="0">
            <a:spAutoFit/>
          </a:bodyPr>
          <a:lstStyle/>
          <a:p>
            <a:pPr algn="just"/>
            <a:r>
              <a:rPr lang="es-CL" sz="2400" b="1" i="1" dirty="0">
                <a:solidFill>
                  <a:schemeClr val="accent3">
                    <a:lumMod val="75000"/>
                  </a:schemeClr>
                </a:solidFill>
              </a:rPr>
              <a:t>PERÍODO JULIO A SEPTIEMBRE  2023.</a:t>
            </a:r>
          </a:p>
        </p:txBody>
      </p:sp>
    </p:spTree>
    <p:extLst>
      <p:ext uri="{BB962C8B-B14F-4D97-AF65-F5344CB8AC3E}">
        <p14:creationId xmlns:p14="http://schemas.microsoft.com/office/powerpoint/2010/main" val="35502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3298601" y="2055472"/>
            <a:ext cx="433557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r>
              <a:rPr lang="es-MX" sz="3800" dirty="0">
                <a:solidFill>
                  <a:schemeClr val="bg2"/>
                </a:solidFill>
                <a:latin typeface="Bahnschrift Condensed" panose="020B0502040204020203" pitchFamily="34" charset="0"/>
              </a:rPr>
              <a:t>OTROS DATOS </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452199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14" name="Google Shape;517;p28"/>
          <p:cNvSpPr txBox="1">
            <a:spLocks noGrp="1"/>
          </p:cNvSpPr>
          <p:nvPr>
            <p:ph type="title"/>
          </p:nvPr>
        </p:nvSpPr>
        <p:spPr>
          <a:xfrm>
            <a:off x="0" y="0"/>
            <a:ext cx="9144000" cy="366413"/>
          </a:xfrm>
          <a:prstGeom prst="rect">
            <a:avLst/>
          </a:prstGeom>
          <a:solidFill>
            <a:schemeClr val="accent3">
              <a:lumMod val="60000"/>
              <a:lumOff val="40000"/>
            </a:schemeClr>
          </a:solidFill>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chemeClr val="accent1"/>
                </a:solidFill>
              </a:rPr>
              <a:t>ESTADOS DE PROCESOS LICITATORIOS</a:t>
            </a:r>
            <a:endParaRPr sz="1800" dirty="0">
              <a:solidFill>
                <a:schemeClr val="accent1"/>
              </a:solidFill>
            </a:endParaRPr>
          </a:p>
        </p:txBody>
      </p:sp>
      <p:sp>
        <p:nvSpPr>
          <p:cNvPr id="7" name="CuadroTexto 6"/>
          <p:cNvSpPr txBox="1"/>
          <p:nvPr/>
        </p:nvSpPr>
        <p:spPr>
          <a:xfrm>
            <a:off x="20415" y="545638"/>
            <a:ext cx="2988365" cy="523220"/>
          </a:xfrm>
          <a:prstGeom prst="rect">
            <a:avLst/>
          </a:prstGeom>
          <a:noFill/>
        </p:spPr>
        <p:txBody>
          <a:bodyPr wrap="square" rtlCol="0">
            <a:spAutoFit/>
          </a:bodyPr>
          <a:lstStyle/>
          <a:p>
            <a:pPr algn="ctr"/>
            <a:r>
              <a:rPr lang="es-CL" sz="2800" dirty="0">
                <a:solidFill>
                  <a:srgbClr val="002060"/>
                </a:solidFill>
                <a:latin typeface="Bahnschrift" panose="020B0502040204020203" pitchFamily="34" charset="0"/>
                <a:cs typeface="Leelawadee" panose="020B0502040204020203" pitchFamily="34" charset="-34"/>
              </a:rPr>
              <a:t>3° TRIMESTRE</a:t>
            </a:r>
          </a:p>
        </p:txBody>
      </p:sp>
      <p:sp>
        <p:nvSpPr>
          <p:cNvPr id="5" name="Forma libre 4">
            <a:extLst>
              <a:ext uri="{FF2B5EF4-FFF2-40B4-BE49-F238E27FC236}">
                <a16:creationId xmlns:a16="http://schemas.microsoft.com/office/drawing/2014/main" id="{AA54E499-F51F-4F8A-A76F-3414A20470FF}"/>
              </a:ext>
            </a:extLst>
          </p:cNvPr>
          <p:cNvSpPr/>
          <p:nvPr/>
        </p:nvSpPr>
        <p:spPr>
          <a:xfrm>
            <a:off x="2587457" y="1735917"/>
            <a:ext cx="360811" cy="279183"/>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accent6">
              <a:lumMod val="75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000" kern="1200">
              <a:latin typeface="Leelawadee" panose="020B0502040204020203" pitchFamily="34" charset="-34"/>
              <a:cs typeface="Leelawadee" panose="020B0502040204020203" pitchFamily="34" charset="-34"/>
            </a:endParaRPr>
          </a:p>
        </p:txBody>
      </p:sp>
      <p:sp>
        <p:nvSpPr>
          <p:cNvPr id="6" name="Forma libre 7">
            <a:extLst>
              <a:ext uri="{FF2B5EF4-FFF2-40B4-BE49-F238E27FC236}">
                <a16:creationId xmlns:a16="http://schemas.microsoft.com/office/drawing/2014/main" id="{1C5126F4-4B33-4339-BC45-1E296F940C03}"/>
              </a:ext>
            </a:extLst>
          </p:cNvPr>
          <p:cNvSpPr/>
          <p:nvPr/>
        </p:nvSpPr>
        <p:spPr>
          <a:xfrm>
            <a:off x="838144" y="1585696"/>
            <a:ext cx="1352906" cy="588083"/>
          </a:xfrm>
          <a:custGeom>
            <a:avLst/>
            <a:gdLst>
              <a:gd name="connsiteX0" fmla="*/ 0 w 1463992"/>
              <a:gd name="connsiteY0" fmla="*/ 757998 h 1515995"/>
              <a:gd name="connsiteX1" fmla="*/ 731996 w 1463992"/>
              <a:gd name="connsiteY1" fmla="*/ 0 h 1515995"/>
              <a:gd name="connsiteX2" fmla="*/ 1463992 w 1463992"/>
              <a:gd name="connsiteY2" fmla="*/ 757998 h 1515995"/>
              <a:gd name="connsiteX3" fmla="*/ 731996 w 1463992"/>
              <a:gd name="connsiteY3" fmla="*/ 1515996 h 1515995"/>
              <a:gd name="connsiteX4" fmla="*/ 0 w 1463992"/>
              <a:gd name="connsiteY4" fmla="*/ 757998 h 1515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992" h="1515995">
                <a:moveTo>
                  <a:pt x="0" y="757998"/>
                </a:moveTo>
                <a:cubicBezTo>
                  <a:pt x="0" y="339367"/>
                  <a:pt x="327726" y="0"/>
                  <a:pt x="731996" y="0"/>
                </a:cubicBezTo>
                <a:cubicBezTo>
                  <a:pt x="1136266" y="0"/>
                  <a:pt x="1463992" y="339367"/>
                  <a:pt x="1463992" y="757998"/>
                </a:cubicBezTo>
                <a:cubicBezTo>
                  <a:pt x="1463992" y="1176629"/>
                  <a:pt x="1136266" y="1515996"/>
                  <a:pt x="731996" y="1515996"/>
                </a:cubicBezTo>
                <a:cubicBezTo>
                  <a:pt x="327726" y="1515996"/>
                  <a:pt x="0" y="1176629"/>
                  <a:pt x="0" y="757998"/>
                </a:cubicBezTo>
                <a:close/>
              </a:path>
            </a:pathLst>
          </a:cu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4557" tIns="232172" rIns="224557" bIns="232172" numCol="1" spcCol="1270" anchor="ctr" anchorCtr="0">
            <a:noAutofit/>
          </a:bodyPr>
          <a:lstStyle/>
          <a:p>
            <a:pPr lvl="0" algn="ctr" defTabSz="355600">
              <a:lnSpc>
                <a:spcPct val="90000"/>
              </a:lnSpc>
              <a:spcBef>
                <a:spcPct val="0"/>
              </a:spcBef>
              <a:spcAft>
                <a:spcPct val="35000"/>
              </a:spcAft>
            </a:pPr>
            <a:r>
              <a:rPr lang="es-ES" sz="1000" b="1" kern="1200" dirty="0">
                <a:latin typeface="Leelawadee" panose="020B0502040204020203" pitchFamily="34" charset="-34"/>
                <a:cs typeface="Leelawadee" panose="020B0502040204020203" pitchFamily="34" charset="-34"/>
              </a:rPr>
              <a:t>CONTEXTO</a:t>
            </a:r>
          </a:p>
        </p:txBody>
      </p:sp>
      <p:sp>
        <p:nvSpPr>
          <p:cNvPr id="8" name="CuadroTexto 7">
            <a:extLst>
              <a:ext uri="{FF2B5EF4-FFF2-40B4-BE49-F238E27FC236}">
                <a16:creationId xmlns:a16="http://schemas.microsoft.com/office/drawing/2014/main" id="{AFA317C9-5F13-4BAF-9AFF-A4CF6904424B}"/>
              </a:ext>
            </a:extLst>
          </p:cNvPr>
          <p:cNvSpPr txBox="1"/>
          <p:nvPr/>
        </p:nvSpPr>
        <p:spPr>
          <a:xfrm>
            <a:off x="3200777" y="1422884"/>
            <a:ext cx="5105079" cy="1067921"/>
          </a:xfrm>
          <a:prstGeom prst="rect">
            <a:avLst/>
          </a:prstGeom>
          <a:noFill/>
        </p:spPr>
        <p:txBody>
          <a:bodyPr wrap="square" rtlCol="0">
            <a:spAutoFit/>
          </a:bodyPr>
          <a:lstStyle/>
          <a:p>
            <a:pPr lvl="0" algn="just">
              <a:lnSpc>
                <a:spcPct val="107000"/>
              </a:lnSpc>
              <a:spcAft>
                <a:spcPts val="0"/>
              </a:spcAft>
            </a:pPr>
            <a:r>
              <a:rPr lang="es-CL" sz="1200" dirty="0">
                <a:solidFill>
                  <a:schemeClr val="accent3">
                    <a:lumMod val="50000"/>
                  </a:schemeClr>
                </a:solidFill>
                <a:latin typeface="Leelawadee" panose="020B0502040204020203" pitchFamily="34" charset="-34"/>
                <a:cs typeface="Leelawadee" panose="020B0502040204020203" pitchFamily="34" charset="-34"/>
              </a:rPr>
              <a:t>“La unidad de control emitirá informes trimestrales acerca del estado de avance del ejercicio presupuestario del gobierno regional, sobre el flujo de gastos comprometidos para el año presupuestario en curso y ejercicios presupuestarios posteriores, </a:t>
            </a:r>
            <a:r>
              <a:rPr lang="es-CL" sz="1200" b="1" u="sng" dirty="0">
                <a:solidFill>
                  <a:schemeClr val="accent3">
                    <a:lumMod val="50000"/>
                  </a:schemeClr>
                </a:solidFill>
                <a:latin typeface="Leelawadee" panose="020B0502040204020203" pitchFamily="34" charset="-34"/>
                <a:cs typeface="Leelawadee" panose="020B0502040204020203" pitchFamily="34" charset="-34"/>
              </a:rPr>
              <a:t>y respecto de los motivos por los cuales no fueron adjudicadas licitaciones públicas”</a:t>
            </a:r>
            <a:r>
              <a:rPr lang="es-CL" sz="1200" dirty="0">
                <a:solidFill>
                  <a:schemeClr val="accent3">
                    <a:lumMod val="50000"/>
                  </a:schemeClr>
                </a:solidFill>
                <a:latin typeface="Leelawadee" panose="020B0502040204020203" pitchFamily="34" charset="-34"/>
                <a:cs typeface="Leelawadee" panose="020B0502040204020203" pitchFamily="34" charset="-34"/>
              </a:rPr>
              <a:t>.</a:t>
            </a:r>
          </a:p>
        </p:txBody>
      </p:sp>
      <p:pic>
        <p:nvPicPr>
          <p:cNvPr id="4" name="Imagen 3">
            <a:extLst>
              <a:ext uri="{FF2B5EF4-FFF2-40B4-BE49-F238E27FC236}">
                <a16:creationId xmlns:a16="http://schemas.microsoft.com/office/drawing/2014/main" id="{0F6C602F-B315-4F00-9EA9-2834A5D08283}"/>
              </a:ext>
            </a:extLst>
          </p:cNvPr>
          <p:cNvPicPr>
            <a:picLocks noChangeAspect="1"/>
          </p:cNvPicPr>
          <p:nvPr/>
        </p:nvPicPr>
        <p:blipFill>
          <a:blip r:embed="rId3"/>
          <a:stretch>
            <a:fillRect/>
          </a:stretch>
        </p:blipFill>
        <p:spPr>
          <a:xfrm>
            <a:off x="856394" y="3092733"/>
            <a:ext cx="7505072" cy="783662"/>
          </a:xfrm>
          <a:prstGeom prst="rect">
            <a:avLst/>
          </a:prstGeom>
        </p:spPr>
      </p:pic>
    </p:spTree>
    <p:extLst>
      <p:ext uri="{BB962C8B-B14F-4D97-AF65-F5344CB8AC3E}">
        <p14:creationId xmlns:p14="http://schemas.microsoft.com/office/powerpoint/2010/main" val="1065983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14" name="Google Shape;517;p28"/>
          <p:cNvSpPr txBox="1">
            <a:spLocks noGrp="1"/>
          </p:cNvSpPr>
          <p:nvPr>
            <p:ph type="title"/>
          </p:nvPr>
        </p:nvSpPr>
        <p:spPr>
          <a:xfrm>
            <a:off x="0" y="0"/>
            <a:ext cx="9144000" cy="366413"/>
          </a:xfrm>
          <a:prstGeom prst="rect">
            <a:avLst/>
          </a:prstGeom>
          <a:solidFill>
            <a:schemeClr val="accent3">
              <a:lumMod val="60000"/>
              <a:lumOff val="40000"/>
            </a:schemeClr>
          </a:solidFill>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chemeClr val="accent1"/>
                </a:solidFill>
              </a:rPr>
              <a:t>RECLAMACIONES DE TERCEROS CONTRATADOS</a:t>
            </a:r>
            <a:endParaRPr sz="1800" dirty="0">
              <a:solidFill>
                <a:schemeClr val="accent1"/>
              </a:solidFill>
            </a:endParaRPr>
          </a:p>
        </p:txBody>
      </p:sp>
      <p:sp>
        <p:nvSpPr>
          <p:cNvPr id="7" name="CuadroTexto 6"/>
          <p:cNvSpPr txBox="1"/>
          <p:nvPr/>
        </p:nvSpPr>
        <p:spPr>
          <a:xfrm>
            <a:off x="-69326" y="540803"/>
            <a:ext cx="2988365" cy="523220"/>
          </a:xfrm>
          <a:prstGeom prst="rect">
            <a:avLst/>
          </a:prstGeom>
          <a:noFill/>
        </p:spPr>
        <p:txBody>
          <a:bodyPr wrap="square" rtlCol="0">
            <a:spAutoFit/>
          </a:bodyPr>
          <a:lstStyle/>
          <a:p>
            <a:pPr algn="ctr"/>
            <a:r>
              <a:rPr lang="es-CL" sz="2800" dirty="0">
                <a:solidFill>
                  <a:srgbClr val="002060"/>
                </a:solidFill>
                <a:latin typeface="Bahnschrift" panose="020B0502040204020203" pitchFamily="34" charset="0"/>
                <a:cs typeface="Leelawadee" panose="020B0502040204020203" pitchFamily="34" charset="-34"/>
              </a:rPr>
              <a:t>3° TRIMESTRE</a:t>
            </a:r>
          </a:p>
        </p:txBody>
      </p:sp>
      <p:sp>
        <p:nvSpPr>
          <p:cNvPr id="4" name="Forma libre 4">
            <a:extLst>
              <a:ext uri="{FF2B5EF4-FFF2-40B4-BE49-F238E27FC236}">
                <a16:creationId xmlns:a16="http://schemas.microsoft.com/office/drawing/2014/main" id="{FBA08C31-31B5-4E90-B4A4-E2A1CC8F536F}"/>
              </a:ext>
            </a:extLst>
          </p:cNvPr>
          <p:cNvSpPr/>
          <p:nvPr/>
        </p:nvSpPr>
        <p:spPr>
          <a:xfrm>
            <a:off x="2172455" y="1826496"/>
            <a:ext cx="360811" cy="279183"/>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accent6">
              <a:lumMod val="75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000" kern="1200">
              <a:latin typeface="Leelawadee" panose="020B0502040204020203" pitchFamily="34" charset="-34"/>
              <a:cs typeface="Leelawadee" panose="020B0502040204020203" pitchFamily="34" charset="-34"/>
            </a:endParaRPr>
          </a:p>
        </p:txBody>
      </p:sp>
      <p:sp>
        <p:nvSpPr>
          <p:cNvPr id="5" name="Forma libre 7">
            <a:extLst>
              <a:ext uri="{FF2B5EF4-FFF2-40B4-BE49-F238E27FC236}">
                <a16:creationId xmlns:a16="http://schemas.microsoft.com/office/drawing/2014/main" id="{16DE8804-AC84-4A4C-9E2A-D2E1EBF398CE}"/>
              </a:ext>
            </a:extLst>
          </p:cNvPr>
          <p:cNvSpPr/>
          <p:nvPr/>
        </p:nvSpPr>
        <p:spPr>
          <a:xfrm>
            <a:off x="577975" y="1700018"/>
            <a:ext cx="1352906" cy="588083"/>
          </a:xfrm>
          <a:custGeom>
            <a:avLst/>
            <a:gdLst>
              <a:gd name="connsiteX0" fmla="*/ 0 w 1463992"/>
              <a:gd name="connsiteY0" fmla="*/ 757998 h 1515995"/>
              <a:gd name="connsiteX1" fmla="*/ 731996 w 1463992"/>
              <a:gd name="connsiteY1" fmla="*/ 0 h 1515995"/>
              <a:gd name="connsiteX2" fmla="*/ 1463992 w 1463992"/>
              <a:gd name="connsiteY2" fmla="*/ 757998 h 1515995"/>
              <a:gd name="connsiteX3" fmla="*/ 731996 w 1463992"/>
              <a:gd name="connsiteY3" fmla="*/ 1515996 h 1515995"/>
              <a:gd name="connsiteX4" fmla="*/ 0 w 1463992"/>
              <a:gd name="connsiteY4" fmla="*/ 757998 h 1515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992" h="1515995">
                <a:moveTo>
                  <a:pt x="0" y="757998"/>
                </a:moveTo>
                <a:cubicBezTo>
                  <a:pt x="0" y="339367"/>
                  <a:pt x="327726" y="0"/>
                  <a:pt x="731996" y="0"/>
                </a:cubicBezTo>
                <a:cubicBezTo>
                  <a:pt x="1136266" y="0"/>
                  <a:pt x="1463992" y="339367"/>
                  <a:pt x="1463992" y="757998"/>
                </a:cubicBezTo>
                <a:cubicBezTo>
                  <a:pt x="1463992" y="1176629"/>
                  <a:pt x="1136266" y="1515996"/>
                  <a:pt x="731996" y="1515996"/>
                </a:cubicBezTo>
                <a:cubicBezTo>
                  <a:pt x="327726" y="1515996"/>
                  <a:pt x="0" y="1176629"/>
                  <a:pt x="0" y="757998"/>
                </a:cubicBezTo>
                <a:close/>
              </a:path>
            </a:pathLst>
          </a:cu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4557" tIns="232172" rIns="224557" bIns="232172" numCol="1" spcCol="1270" anchor="ctr" anchorCtr="0">
            <a:noAutofit/>
          </a:bodyPr>
          <a:lstStyle/>
          <a:p>
            <a:pPr lvl="0" algn="ctr" defTabSz="355600">
              <a:lnSpc>
                <a:spcPct val="90000"/>
              </a:lnSpc>
              <a:spcBef>
                <a:spcPct val="0"/>
              </a:spcBef>
              <a:spcAft>
                <a:spcPct val="35000"/>
              </a:spcAft>
            </a:pPr>
            <a:r>
              <a:rPr lang="es-ES" sz="1000" b="1" kern="1200" dirty="0">
                <a:latin typeface="Leelawadee" panose="020B0502040204020203" pitchFamily="34" charset="-34"/>
                <a:cs typeface="Leelawadee" panose="020B0502040204020203" pitchFamily="34" charset="-34"/>
              </a:rPr>
              <a:t>CONTEXTO</a:t>
            </a:r>
          </a:p>
        </p:txBody>
      </p:sp>
      <p:sp>
        <p:nvSpPr>
          <p:cNvPr id="6" name="CuadroTexto 5">
            <a:extLst>
              <a:ext uri="{FF2B5EF4-FFF2-40B4-BE49-F238E27FC236}">
                <a16:creationId xmlns:a16="http://schemas.microsoft.com/office/drawing/2014/main" id="{4E784518-47FB-47F5-B8B6-3AF8D0CD0815}"/>
              </a:ext>
            </a:extLst>
          </p:cNvPr>
          <p:cNvSpPr txBox="1"/>
          <p:nvPr/>
        </p:nvSpPr>
        <p:spPr>
          <a:xfrm>
            <a:off x="2774840" y="1455026"/>
            <a:ext cx="5587252" cy="1265539"/>
          </a:xfrm>
          <a:prstGeom prst="rect">
            <a:avLst/>
          </a:prstGeom>
          <a:noFill/>
        </p:spPr>
        <p:txBody>
          <a:bodyPr wrap="square" rtlCol="0">
            <a:spAutoFit/>
          </a:bodyPr>
          <a:lstStyle/>
          <a:p>
            <a:pPr lvl="0" algn="just">
              <a:lnSpc>
                <a:spcPct val="107000"/>
              </a:lnSpc>
            </a:pPr>
            <a:r>
              <a:rPr lang="es-CL" sz="1200" dirty="0">
                <a:solidFill>
                  <a:schemeClr val="accent3">
                    <a:lumMod val="50000"/>
                  </a:schemeClr>
                </a:solidFill>
                <a:latin typeface="Leelawadee" panose="020B0502040204020203" pitchFamily="34" charset="-34"/>
                <a:cs typeface="Leelawadee" panose="020B0502040204020203" pitchFamily="34" charset="-34"/>
              </a:rPr>
              <a:t>“</a:t>
            </a:r>
            <a:r>
              <a:rPr lang="es-CL" sz="1200" b="1" u="sng" dirty="0">
                <a:solidFill>
                  <a:schemeClr val="accent3">
                    <a:lumMod val="50000"/>
                  </a:schemeClr>
                </a:solidFill>
                <a:latin typeface="Leelawadee" panose="020B0502040204020203" pitchFamily="34" charset="-34"/>
                <a:cs typeface="Leelawadee" panose="020B0502040204020203" pitchFamily="34" charset="-34"/>
              </a:rPr>
              <a:t>La unidad de control deberá informar al gobernador regional y al consejo regional sobre las reclamaciones de terceros que hayan sido contratados por el gobierno regional</a:t>
            </a:r>
            <a:r>
              <a:rPr lang="es-CL" sz="1200" b="1" dirty="0">
                <a:solidFill>
                  <a:schemeClr val="accent3">
                    <a:lumMod val="50000"/>
                  </a:schemeClr>
                </a:solidFill>
                <a:latin typeface="Leelawadee" panose="020B0502040204020203" pitchFamily="34" charset="-34"/>
                <a:cs typeface="Leelawadee" panose="020B0502040204020203" pitchFamily="34" charset="-34"/>
              </a:rPr>
              <a:t> </a:t>
            </a:r>
            <a:r>
              <a:rPr lang="es-CL" sz="1200" dirty="0">
                <a:solidFill>
                  <a:schemeClr val="accent3">
                    <a:lumMod val="50000"/>
                  </a:schemeClr>
                </a:solidFill>
                <a:latin typeface="Leelawadee" panose="020B0502040204020203" pitchFamily="34" charset="-34"/>
                <a:cs typeface="Leelawadee" panose="020B0502040204020203" pitchFamily="34" charset="-34"/>
              </a:rPr>
              <a:t>para la adquisición de activos no financieros o la ejecución de iniciativas de inversión dentro de la región, o de servicios públicos o instituciones receptoras de transferencias establecidas en convenios con el gobierno regional”.</a:t>
            </a:r>
          </a:p>
        </p:txBody>
      </p:sp>
      <p:sp>
        <p:nvSpPr>
          <p:cNvPr id="8" name="CuadroTexto 7">
            <a:extLst>
              <a:ext uri="{FF2B5EF4-FFF2-40B4-BE49-F238E27FC236}">
                <a16:creationId xmlns:a16="http://schemas.microsoft.com/office/drawing/2014/main" id="{A916F22F-442C-4125-A1DA-CEC93F15D254}"/>
              </a:ext>
            </a:extLst>
          </p:cNvPr>
          <p:cNvSpPr txBox="1"/>
          <p:nvPr/>
        </p:nvSpPr>
        <p:spPr>
          <a:xfrm>
            <a:off x="3658627" y="3043015"/>
            <a:ext cx="3681516" cy="954107"/>
          </a:xfrm>
          <a:prstGeom prst="rect">
            <a:avLst/>
          </a:prstGeom>
          <a:noFill/>
        </p:spPr>
        <p:txBody>
          <a:bodyPr wrap="square" rtlCol="0">
            <a:spAutoFit/>
          </a:bodyPr>
          <a:lstStyle>
            <a:defPPr marR="0" lvl="0" algn="l" rtl="0">
              <a:lnSpc>
                <a:spcPct val="100000"/>
              </a:lnSpc>
              <a:spcBef>
                <a:spcPts val="0"/>
              </a:spcBef>
              <a:spcAft>
                <a:spcPts val="0"/>
              </a:spcAft>
            </a:defPPr>
            <a:lvl1pPr algn="ctr">
              <a:defRPr sz="2800">
                <a:solidFill>
                  <a:srgbClr val="002060"/>
                </a:solidFill>
                <a:latin typeface="Bahnschrift" panose="020B0502040204020203" pitchFamily="34" charset="0"/>
                <a:cs typeface="Leelawadee" panose="020B0502040204020203" pitchFamily="34" charset="-34"/>
              </a:defRPr>
            </a:lvl1pPr>
          </a:lstStyle>
          <a:p>
            <a:r>
              <a:rPr lang="es-CL" dirty="0">
                <a:solidFill>
                  <a:schemeClr val="accent6">
                    <a:lumMod val="75000"/>
                  </a:schemeClr>
                </a:solidFill>
              </a:rPr>
              <a:t>NO EXISTEN RECLAMACIONES</a:t>
            </a:r>
          </a:p>
        </p:txBody>
      </p:sp>
    </p:spTree>
    <p:extLst>
      <p:ext uri="{BB962C8B-B14F-4D97-AF65-F5344CB8AC3E}">
        <p14:creationId xmlns:p14="http://schemas.microsoft.com/office/powerpoint/2010/main" val="3281048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4" name="Entrada manual 3"/>
          <p:cNvSpPr/>
          <p:nvPr/>
        </p:nvSpPr>
        <p:spPr>
          <a:xfrm rot="5400000">
            <a:off x="-464822" y="464818"/>
            <a:ext cx="5143502" cy="4213859"/>
          </a:xfrm>
          <a:prstGeom prst="flowChartManualInp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Imagen 5"/>
          <p:cNvPicPr>
            <a:picLocks noChangeAspect="1"/>
          </p:cNvPicPr>
          <p:nvPr/>
        </p:nvPicPr>
        <p:blipFill>
          <a:blip r:embed="rId3"/>
          <a:stretch>
            <a:fillRect/>
          </a:stretch>
        </p:blipFill>
        <p:spPr>
          <a:xfrm>
            <a:off x="983802" y="1406101"/>
            <a:ext cx="1911577" cy="1537396"/>
          </a:xfrm>
          <a:prstGeom prst="rect">
            <a:avLst/>
          </a:prstGeom>
        </p:spPr>
      </p:pic>
      <p:sp>
        <p:nvSpPr>
          <p:cNvPr id="57" name="Google Shape;57;p15"/>
          <p:cNvSpPr txBox="1">
            <a:spLocks noGrp="1"/>
          </p:cNvSpPr>
          <p:nvPr>
            <p:ph type="ctrTitle"/>
          </p:nvPr>
        </p:nvSpPr>
        <p:spPr>
          <a:xfrm>
            <a:off x="3286102" y="1713812"/>
            <a:ext cx="5640184" cy="183843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CL" sz="3800" dirty="0">
                <a:solidFill>
                  <a:schemeClr val="accent3">
                    <a:lumMod val="75000"/>
                  </a:schemeClr>
                </a:solidFill>
                <a:latin typeface="Bahnschrift Condensed" panose="020B0502040204020203" pitchFamily="34" charset="0"/>
              </a:rPr>
              <a:t>GRACIAS POR SU ATENCIÓN</a:t>
            </a:r>
            <a:endParaRPr sz="3800" b="0" dirty="0">
              <a:solidFill>
                <a:schemeClr val="accent3">
                  <a:lumMod val="75000"/>
                </a:schemeClr>
              </a:solidFill>
              <a:latin typeface="Bahnschrift Condensed" panose="020B0502040204020203" pitchFamily="34" charset="0"/>
            </a:endParaRPr>
          </a:p>
        </p:txBody>
      </p:sp>
      <p:sp>
        <p:nvSpPr>
          <p:cNvPr id="5" name="CuadroTexto 4"/>
          <p:cNvSpPr txBox="1"/>
          <p:nvPr/>
        </p:nvSpPr>
        <p:spPr>
          <a:xfrm>
            <a:off x="351128" y="3136268"/>
            <a:ext cx="3385930" cy="584775"/>
          </a:xfrm>
          <a:prstGeom prst="rect">
            <a:avLst/>
          </a:prstGeom>
          <a:noFill/>
        </p:spPr>
        <p:txBody>
          <a:bodyPr wrap="square" rtlCol="0">
            <a:spAutoFit/>
          </a:bodyPr>
          <a:lstStyle/>
          <a:p>
            <a:pPr algn="ctr"/>
            <a:r>
              <a:rPr lang="es-CL" sz="1600" dirty="0">
                <a:solidFill>
                  <a:schemeClr val="bg1"/>
                </a:solidFill>
                <a:latin typeface="Bahnschrift SemiLight Condensed" panose="020B0502040204020203" pitchFamily="34" charset="0"/>
              </a:rPr>
              <a:t>UNIDAD DE CONTROL Y AUDITORÍA INTERNA</a:t>
            </a:r>
          </a:p>
          <a:p>
            <a:pPr algn="ctr"/>
            <a:r>
              <a:rPr lang="es-CL" sz="1600" dirty="0">
                <a:solidFill>
                  <a:schemeClr val="bg1"/>
                </a:solidFill>
                <a:latin typeface="Bahnschrift SemiLight Condensed" panose="020B0502040204020203" pitchFamily="34" charset="0"/>
              </a:rPr>
              <a:t>VALDIVIA, 08 DE NOVIEMBRE DE 2023</a:t>
            </a:r>
          </a:p>
        </p:txBody>
      </p:sp>
    </p:spTree>
    <p:extLst>
      <p:ext uri="{BB962C8B-B14F-4D97-AF65-F5344CB8AC3E}">
        <p14:creationId xmlns:p14="http://schemas.microsoft.com/office/powerpoint/2010/main" val="2134270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622029" y="2018060"/>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FUNCIONAMIENTO</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51251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FUNCIONAMIENTO</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607871" y="694445"/>
            <a:ext cx="560467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MODIFICACIONES AL MARCO PRESUPUESTARIO INICIAL </a:t>
            </a:r>
            <a:endParaRPr lang="es-MX" sz="2400" b="0" dirty="0">
              <a:solidFill>
                <a:schemeClr val="bg2"/>
              </a:solidFill>
              <a:latin typeface="Bahnschrift Condensed" panose="020B0502040204020203" pitchFamily="34" charset="0"/>
            </a:endParaRPr>
          </a:p>
        </p:txBody>
      </p:sp>
      <p:sp>
        <p:nvSpPr>
          <p:cNvPr id="11" name="CuadroTexto 10"/>
          <p:cNvSpPr txBox="1"/>
          <p:nvPr/>
        </p:nvSpPr>
        <p:spPr>
          <a:xfrm>
            <a:off x="1863431" y="1899107"/>
            <a:ext cx="2864577" cy="646331"/>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dirty="0">
                <a:solidFill>
                  <a:schemeClr val="accent6">
                    <a:lumMod val="75000"/>
                  </a:schemeClr>
                </a:solidFill>
              </a:rPr>
              <a:t>M$ 6.417.366 </a:t>
            </a:r>
          </a:p>
        </p:txBody>
      </p:sp>
      <p:sp>
        <p:nvSpPr>
          <p:cNvPr id="12" name="Google Shape;57;p15"/>
          <p:cNvSpPr txBox="1">
            <a:spLocks/>
          </p:cNvSpPr>
          <p:nvPr/>
        </p:nvSpPr>
        <p:spPr>
          <a:xfrm>
            <a:off x="1250272" y="4400419"/>
            <a:ext cx="5862918" cy="64633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3200" dirty="0">
                <a:solidFill>
                  <a:schemeClr val="bg2"/>
                </a:solidFill>
                <a:latin typeface="Bahnschrift Condensed" panose="020B0502040204020203" pitchFamily="34" charset="0"/>
              </a:rPr>
              <a:t>0,6% </a:t>
            </a:r>
            <a:r>
              <a:rPr lang="es-MX" dirty="0">
                <a:solidFill>
                  <a:schemeClr val="accent6">
                    <a:lumMod val="75000"/>
                  </a:schemeClr>
                </a:solidFill>
                <a:latin typeface="Bahnschrift Condensed" panose="020B0502040204020203" pitchFamily="34" charset="0"/>
                <a:sym typeface="Arial"/>
              </a:rPr>
              <a:t>INCREMENTOS AL TERCER TRIMESTRE</a:t>
            </a:r>
          </a:p>
        </p:txBody>
      </p:sp>
      <p:sp>
        <p:nvSpPr>
          <p:cNvPr id="10" name="Google Shape;57;p15">
            <a:extLst>
              <a:ext uri="{FF2B5EF4-FFF2-40B4-BE49-F238E27FC236}">
                <a16:creationId xmlns:a16="http://schemas.microsoft.com/office/drawing/2014/main" id="{733B787A-A747-46DB-B54D-1235E7789634}"/>
              </a:ext>
            </a:extLst>
          </p:cNvPr>
          <p:cNvSpPr txBox="1">
            <a:spLocks/>
          </p:cNvSpPr>
          <p:nvPr/>
        </p:nvSpPr>
        <p:spPr>
          <a:xfrm>
            <a:off x="5053313" y="1721740"/>
            <a:ext cx="3835193" cy="1038699"/>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endParaRPr lang="es-MX" sz="1800" dirty="0">
              <a:solidFill>
                <a:schemeClr val="accent6">
                  <a:lumMod val="75000"/>
                </a:schemeClr>
              </a:solidFill>
              <a:latin typeface="Bahnschrift Condensed" panose="020B0502040204020203" pitchFamily="34" charset="0"/>
            </a:endParaRPr>
          </a:p>
          <a:p>
            <a:pPr algn="ctr"/>
            <a:r>
              <a:rPr lang="es-MX" sz="1800" u="sng" dirty="0">
                <a:solidFill>
                  <a:schemeClr val="bg2"/>
                </a:solidFill>
                <a:latin typeface="Bahnschrift Condensed" panose="020B0502040204020203" pitchFamily="34" charset="0"/>
              </a:rPr>
              <a:t>MOVIMIENTOS DEL 1° SEMESTRE (informado) :</a:t>
            </a:r>
          </a:p>
          <a:p>
            <a:pPr algn="ctr"/>
            <a:r>
              <a:rPr lang="es-MX" sz="1800" dirty="0">
                <a:solidFill>
                  <a:schemeClr val="accent6">
                    <a:lumMod val="75000"/>
                  </a:schemeClr>
                </a:solidFill>
                <a:latin typeface="Bahnschrift Condensed" panose="020B0502040204020203" pitchFamily="34" charset="0"/>
              </a:rPr>
              <a:t> </a:t>
            </a:r>
            <a:r>
              <a:rPr lang="es-MX" sz="1600" dirty="0">
                <a:solidFill>
                  <a:schemeClr val="accent6">
                    <a:lumMod val="75000"/>
                  </a:schemeClr>
                </a:solidFill>
                <a:latin typeface="Bahnschrift Condensed" panose="020B0502040204020203" pitchFamily="34" charset="0"/>
              </a:rPr>
              <a:t>DEUDA FLOTANTE </a:t>
            </a:r>
            <a:r>
              <a:rPr lang="es-MX" sz="1600" dirty="0">
                <a:solidFill>
                  <a:schemeClr val="bg2"/>
                </a:solidFill>
                <a:latin typeface="Bahnschrift Condensed" panose="020B0502040204020203" pitchFamily="34" charset="0"/>
              </a:rPr>
              <a:t> M$145.411/PAGADA/NO SE REGISTRA</a:t>
            </a:r>
          </a:p>
          <a:p>
            <a:pPr algn="ctr"/>
            <a:r>
              <a:rPr lang="es-MX" sz="1600" dirty="0">
                <a:solidFill>
                  <a:schemeClr val="accent6">
                    <a:lumMod val="75000"/>
                  </a:schemeClr>
                </a:solidFill>
                <a:latin typeface="Bahnschrift Condensed" panose="020B0502040204020203" pitchFamily="34" charset="0"/>
              </a:rPr>
              <a:t>AJUSTE APERTURA CONTABLE </a:t>
            </a:r>
            <a:r>
              <a:rPr lang="es-MX" sz="1600" dirty="0">
                <a:solidFill>
                  <a:schemeClr val="bg2"/>
                </a:solidFill>
                <a:latin typeface="Bahnschrift Condensed" panose="020B0502040204020203" pitchFamily="34" charset="0"/>
              </a:rPr>
              <a:t>M$30</a:t>
            </a:r>
          </a:p>
          <a:p>
            <a:pPr algn="ctr"/>
            <a:endParaRPr lang="es-MX" sz="1800" dirty="0">
              <a:solidFill>
                <a:schemeClr val="bg2"/>
              </a:solidFill>
              <a:latin typeface="Bahnschrift Condensed" panose="020B0502040204020203" pitchFamily="34" charset="0"/>
            </a:endParaRPr>
          </a:p>
          <a:p>
            <a:pPr algn="ctr"/>
            <a:endParaRPr lang="es-MX" sz="1800" b="0" dirty="0">
              <a:solidFill>
                <a:schemeClr val="bg2"/>
              </a:solidFill>
              <a:latin typeface="Bahnschrift Condensed" panose="020B0502040204020203" pitchFamily="34" charset="0"/>
            </a:endParaRPr>
          </a:p>
        </p:txBody>
      </p:sp>
      <p:sp>
        <p:nvSpPr>
          <p:cNvPr id="13" name="Google Shape;57;p15">
            <a:extLst>
              <a:ext uri="{FF2B5EF4-FFF2-40B4-BE49-F238E27FC236}">
                <a16:creationId xmlns:a16="http://schemas.microsoft.com/office/drawing/2014/main" id="{C1C6AE22-8680-4EC6-896C-8EB8A49E51E6}"/>
              </a:ext>
            </a:extLst>
          </p:cNvPr>
          <p:cNvSpPr txBox="1">
            <a:spLocks/>
          </p:cNvSpPr>
          <p:nvPr/>
        </p:nvSpPr>
        <p:spPr>
          <a:xfrm>
            <a:off x="352697" y="2067735"/>
            <a:ext cx="2418549" cy="35786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1800" dirty="0">
                <a:solidFill>
                  <a:schemeClr val="bg2"/>
                </a:solidFill>
                <a:latin typeface="Bahnschrift Condensed" panose="020B0502040204020203" pitchFamily="34" charset="0"/>
              </a:rPr>
              <a:t>MARCO PPTARIO INICIAL</a:t>
            </a:r>
            <a:endParaRPr lang="es-MX" sz="1600" dirty="0">
              <a:solidFill>
                <a:schemeClr val="bg2"/>
              </a:solidFill>
              <a:latin typeface="Bahnschrift Condensed" panose="020B0502040204020203" pitchFamily="34" charset="0"/>
            </a:endParaRPr>
          </a:p>
        </p:txBody>
      </p:sp>
      <p:sp>
        <p:nvSpPr>
          <p:cNvPr id="14" name="CuadroTexto 13">
            <a:extLst>
              <a:ext uri="{FF2B5EF4-FFF2-40B4-BE49-F238E27FC236}">
                <a16:creationId xmlns:a16="http://schemas.microsoft.com/office/drawing/2014/main" id="{4D167790-12F4-4066-A40F-8CD89CCDF915}"/>
              </a:ext>
            </a:extLst>
          </p:cNvPr>
          <p:cNvSpPr txBox="1"/>
          <p:nvPr/>
        </p:nvSpPr>
        <p:spPr>
          <a:xfrm>
            <a:off x="1923943" y="2915550"/>
            <a:ext cx="2864577" cy="646331"/>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dirty="0">
                <a:solidFill>
                  <a:schemeClr val="accent6">
                    <a:lumMod val="75000"/>
                  </a:schemeClr>
                </a:solidFill>
              </a:rPr>
              <a:t>M$ 6.453.319 </a:t>
            </a:r>
          </a:p>
        </p:txBody>
      </p:sp>
      <p:sp>
        <p:nvSpPr>
          <p:cNvPr id="15" name="Google Shape;57;p15">
            <a:extLst>
              <a:ext uri="{FF2B5EF4-FFF2-40B4-BE49-F238E27FC236}">
                <a16:creationId xmlns:a16="http://schemas.microsoft.com/office/drawing/2014/main" id="{D5084452-7B7F-4B16-9A15-8457E3BDE76B}"/>
              </a:ext>
            </a:extLst>
          </p:cNvPr>
          <p:cNvSpPr txBox="1">
            <a:spLocks/>
          </p:cNvSpPr>
          <p:nvPr/>
        </p:nvSpPr>
        <p:spPr>
          <a:xfrm>
            <a:off x="238673" y="3079111"/>
            <a:ext cx="2506724" cy="35786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1800" dirty="0">
                <a:solidFill>
                  <a:schemeClr val="bg2"/>
                </a:solidFill>
                <a:latin typeface="Bahnschrift Condensed" panose="020B0502040204020203" pitchFamily="34" charset="0"/>
              </a:rPr>
              <a:t>MARCO PPTARIO VIGENTE </a:t>
            </a:r>
          </a:p>
          <a:p>
            <a:pPr algn="ctr"/>
            <a:r>
              <a:rPr lang="es-MX" sz="1800" dirty="0">
                <a:solidFill>
                  <a:schemeClr val="bg2"/>
                </a:solidFill>
                <a:latin typeface="Bahnschrift Condensed" panose="020B0502040204020203" pitchFamily="34" charset="0"/>
              </a:rPr>
              <a:t>AL 30/09/2023</a:t>
            </a:r>
            <a:endParaRPr lang="es-MX" sz="1600" dirty="0">
              <a:solidFill>
                <a:schemeClr val="bg2"/>
              </a:solidFill>
              <a:latin typeface="Bahnschrift Condensed" panose="020B0502040204020203" pitchFamily="34" charset="0"/>
            </a:endParaRPr>
          </a:p>
        </p:txBody>
      </p:sp>
      <p:sp>
        <p:nvSpPr>
          <p:cNvPr id="16" name="Google Shape;57;p15">
            <a:extLst>
              <a:ext uri="{FF2B5EF4-FFF2-40B4-BE49-F238E27FC236}">
                <a16:creationId xmlns:a16="http://schemas.microsoft.com/office/drawing/2014/main" id="{CDF8690E-EE1A-4337-9678-C68C36F47830}"/>
              </a:ext>
            </a:extLst>
          </p:cNvPr>
          <p:cNvSpPr txBox="1">
            <a:spLocks/>
          </p:cNvSpPr>
          <p:nvPr/>
        </p:nvSpPr>
        <p:spPr>
          <a:xfrm>
            <a:off x="5380780" y="2707737"/>
            <a:ext cx="3301281" cy="1100616"/>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endParaRPr lang="es-MX" sz="1800" dirty="0">
              <a:solidFill>
                <a:schemeClr val="accent6">
                  <a:lumMod val="75000"/>
                </a:schemeClr>
              </a:solidFill>
              <a:latin typeface="Bahnschrift Condensed" panose="020B0502040204020203" pitchFamily="34" charset="0"/>
            </a:endParaRPr>
          </a:p>
          <a:p>
            <a:pPr algn="ctr"/>
            <a:r>
              <a:rPr lang="es-MX" sz="1800" u="sng" dirty="0">
                <a:solidFill>
                  <a:schemeClr val="bg2"/>
                </a:solidFill>
                <a:latin typeface="Bahnschrift Condensed" panose="020B0502040204020203" pitchFamily="34" charset="0"/>
              </a:rPr>
              <a:t>MOVIMIENTOS DEL 3° TRIMESTRE:</a:t>
            </a:r>
          </a:p>
          <a:p>
            <a:pPr algn="ctr"/>
            <a:r>
              <a:rPr lang="es-MX" sz="1800" dirty="0">
                <a:solidFill>
                  <a:schemeClr val="accent6">
                    <a:lumMod val="75000"/>
                  </a:schemeClr>
                </a:solidFill>
                <a:latin typeface="Bahnschrift Condensed" panose="020B0502040204020203" pitchFamily="34" charset="0"/>
              </a:rPr>
              <a:t> </a:t>
            </a:r>
            <a:r>
              <a:rPr lang="es-MX" sz="1600" dirty="0">
                <a:solidFill>
                  <a:schemeClr val="accent6">
                    <a:lumMod val="75000"/>
                  </a:schemeClr>
                </a:solidFill>
                <a:latin typeface="Bahnschrift Condensed" panose="020B0502040204020203" pitchFamily="34" charset="0"/>
              </a:rPr>
              <a:t>BONIFICACIÓN DE RETIRO </a:t>
            </a:r>
            <a:r>
              <a:rPr lang="es-MX" sz="1600" dirty="0">
                <a:solidFill>
                  <a:schemeClr val="bg2"/>
                </a:solidFill>
                <a:latin typeface="Bahnschrift Condensed" panose="020B0502040204020203" pitchFamily="34" charset="0"/>
              </a:rPr>
              <a:t>M$25.923/PAGADO</a:t>
            </a:r>
          </a:p>
          <a:p>
            <a:pPr algn="ctr"/>
            <a:r>
              <a:rPr lang="es-MX" sz="1600" dirty="0">
                <a:solidFill>
                  <a:schemeClr val="accent6">
                    <a:lumMod val="75000"/>
                  </a:schemeClr>
                </a:solidFill>
                <a:latin typeface="Bahnschrift Condensed" panose="020B0502040204020203" pitchFamily="34" charset="0"/>
              </a:rPr>
              <a:t>APORTE AGES </a:t>
            </a:r>
            <a:r>
              <a:rPr lang="es-MX" sz="1600" dirty="0">
                <a:solidFill>
                  <a:schemeClr val="bg2"/>
                </a:solidFill>
                <a:latin typeface="Bahnschrift Condensed" panose="020B0502040204020203" pitchFamily="34" charset="0"/>
              </a:rPr>
              <a:t>M$10.000</a:t>
            </a:r>
            <a:endParaRPr lang="es-MX" sz="1800" dirty="0">
              <a:solidFill>
                <a:schemeClr val="bg2"/>
              </a:solidFill>
              <a:latin typeface="Bahnschrift Condensed" panose="020B0502040204020203" pitchFamily="34" charset="0"/>
            </a:endParaRPr>
          </a:p>
          <a:p>
            <a:pPr algn="ctr"/>
            <a:endParaRPr lang="es-MX" sz="1800" b="0" dirty="0">
              <a:solidFill>
                <a:schemeClr val="bg2"/>
              </a:solidFill>
              <a:latin typeface="Bahnschrift Condensed" panose="020B0502040204020203" pitchFamily="34" charset="0"/>
            </a:endParaRPr>
          </a:p>
        </p:txBody>
      </p:sp>
      <p:sp>
        <p:nvSpPr>
          <p:cNvPr id="2" name="Triángulo isósceles 1">
            <a:extLst>
              <a:ext uri="{FF2B5EF4-FFF2-40B4-BE49-F238E27FC236}">
                <a16:creationId xmlns:a16="http://schemas.microsoft.com/office/drawing/2014/main" id="{34DF9516-8B07-48B3-9F38-8BD03EFAE506}"/>
              </a:ext>
            </a:extLst>
          </p:cNvPr>
          <p:cNvSpPr/>
          <p:nvPr/>
        </p:nvSpPr>
        <p:spPr>
          <a:xfrm>
            <a:off x="2964873" y="3859981"/>
            <a:ext cx="445333" cy="42796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7" name="CuadroTexto 16">
            <a:extLst>
              <a:ext uri="{FF2B5EF4-FFF2-40B4-BE49-F238E27FC236}">
                <a16:creationId xmlns:a16="http://schemas.microsoft.com/office/drawing/2014/main" id="{FFEF013A-B9A6-4B20-99FA-0FCB3FABBC02}"/>
              </a:ext>
            </a:extLst>
          </p:cNvPr>
          <p:cNvSpPr txBox="1"/>
          <p:nvPr/>
        </p:nvSpPr>
        <p:spPr>
          <a:xfrm>
            <a:off x="3410206" y="3859981"/>
            <a:ext cx="1543051" cy="523220"/>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pPr algn="l"/>
            <a:r>
              <a:rPr lang="es-CL" sz="2800" dirty="0">
                <a:solidFill>
                  <a:schemeClr val="bg2"/>
                </a:solidFill>
              </a:rPr>
              <a:t>M$ 35.953 </a:t>
            </a:r>
          </a:p>
        </p:txBody>
      </p:sp>
      <p:cxnSp>
        <p:nvCxnSpPr>
          <p:cNvPr id="4" name="Conector recto 3">
            <a:extLst>
              <a:ext uri="{FF2B5EF4-FFF2-40B4-BE49-F238E27FC236}">
                <a16:creationId xmlns:a16="http://schemas.microsoft.com/office/drawing/2014/main" id="{261EC188-CFE9-42A1-A91E-72E5CAEC9EDD}"/>
              </a:ext>
            </a:extLst>
          </p:cNvPr>
          <p:cNvCxnSpPr>
            <a:cxnSpLocks/>
          </p:cNvCxnSpPr>
          <p:nvPr/>
        </p:nvCxnSpPr>
        <p:spPr>
          <a:xfrm>
            <a:off x="418746" y="2546065"/>
            <a:ext cx="8469760"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8" name="Conector recto 17">
            <a:extLst>
              <a:ext uri="{FF2B5EF4-FFF2-40B4-BE49-F238E27FC236}">
                <a16:creationId xmlns:a16="http://schemas.microsoft.com/office/drawing/2014/main" id="{D1DDBA5A-25CF-42C2-AB88-89EA00717CDD}"/>
              </a:ext>
            </a:extLst>
          </p:cNvPr>
          <p:cNvCxnSpPr>
            <a:cxnSpLocks/>
          </p:cNvCxnSpPr>
          <p:nvPr/>
        </p:nvCxnSpPr>
        <p:spPr>
          <a:xfrm>
            <a:off x="418746" y="3720441"/>
            <a:ext cx="8469760" cy="0"/>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663575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123483" y="1701204"/>
            <a:ext cx="4667225" cy="1692771"/>
          </a:xfrm>
          <a:prstGeom prst="rect">
            <a:avLst/>
          </a:prstGeom>
          <a:noFill/>
        </p:spPr>
        <p:txBody>
          <a:bodyPr wrap="square">
            <a:spAutoFit/>
          </a:bodyPr>
          <a:lstStyle/>
          <a:p>
            <a:pPr algn="just"/>
            <a:r>
              <a:rPr lang="es-CL" sz="20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21 - Gastos en Personal</a:t>
            </a:r>
            <a:r>
              <a:rPr lang="es-CL" sz="18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sz="1200" dirty="0">
                <a:solidFill>
                  <a:schemeClr val="bg2"/>
                </a:solidFill>
                <a:latin typeface="Bahnschrift Condensed" panose="020B0502040204020203" pitchFamily="34" charset="0"/>
                <a:cs typeface="Leelawadee" panose="020B0502040204020203" pitchFamily="34" charset="-34"/>
              </a:rPr>
              <a:t>representa el </a:t>
            </a:r>
            <a:r>
              <a:rPr lang="es-CL" sz="20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74,4%</a:t>
            </a:r>
            <a:r>
              <a:rPr lang="es-CL" sz="2000" dirty="0">
                <a:solidFill>
                  <a:schemeClr val="bg2"/>
                </a:solidFill>
                <a:latin typeface="Bahnschrift Condensed" panose="020B0502040204020203" pitchFamily="34" charset="0"/>
                <a:cs typeface="Leelawadee" panose="020B0502040204020203" pitchFamily="34" charset="-34"/>
              </a:rPr>
              <a:t> </a:t>
            </a:r>
            <a:r>
              <a:rPr lang="es-CL" sz="1200" dirty="0">
                <a:solidFill>
                  <a:schemeClr val="bg2"/>
                </a:solidFill>
                <a:latin typeface="Bahnschrift Condensed" panose="020B0502040204020203" pitchFamily="34" charset="0"/>
                <a:cs typeface="Leelawadee" panose="020B0502040204020203" pitchFamily="34" charset="-34"/>
              </a:rPr>
              <a:t>del total del presupuesto del programa gastos para funcionamiento del Gobierno Regional.</a:t>
            </a:r>
          </a:p>
          <a:p>
            <a:pPr algn="just"/>
            <a:endParaRPr lang="es-MX" sz="1200" dirty="0">
              <a:solidFill>
                <a:schemeClr val="bg2"/>
              </a:solidFill>
              <a:latin typeface="Bahnschrift Condensed" panose="020B0502040204020203" pitchFamily="34" charset="0"/>
              <a:cs typeface="Leelawadee" panose="020B0502040204020203" pitchFamily="34" charset="-34"/>
            </a:endParaRPr>
          </a:p>
          <a:p>
            <a:pPr algn="just"/>
            <a:r>
              <a:rPr lang="es-MX" sz="1200" dirty="0">
                <a:solidFill>
                  <a:schemeClr val="accent3">
                    <a:lumMod val="75000"/>
                  </a:schemeClr>
                </a:solidFill>
                <a:latin typeface="Bahnschrift Condensed" panose="020B0502040204020203" pitchFamily="34" charset="0"/>
                <a:cs typeface="Leelawadee" panose="020B0502040204020203" pitchFamily="34" charset="-34"/>
              </a:rPr>
              <a:t>A propósito de la recomendación en el informe anterior, por</a:t>
            </a:r>
            <a:r>
              <a:rPr lang="es-CL" sz="1200" dirty="0">
                <a:solidFill>
                  <a:schemeClr val="accent3">
                    <a:lumMod val="75000"/>
                  </a:schemeClr>
                </a:solidFill>
                <a:latin typeface="Bahnschrift Condensed" panose="020B0502040204020203" pitchFamily="34" charset="0"/>
                <a:cs typeface="Leelawadee" panose="020B0502040204020203" pitchFamily="34" charset="-34"/>
              </a:rPr>
              <a:t> concepto de sobre ejecución de viáticos y con ello menor disponibilidad para el resto del período, DAF realizó un ajuste en la programación y en la disponibilidad para garantizar estos recursos para terminar el año. </a:t>
            </a: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386720" y="3665139"/>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(47,8%) </a:t>
            </a:r>
            <a:r>
              <a:rPr lang="es-CL" sz="3600" b="1" dirty="0">
                <a:solidFill>
                  <a:schemeClr val="bg2"/>
                </a:solidFill>
                <a:latin typeface="Bahnschrift Condensed" panose="020B0502040204020203" pitchFamily="34" charset="0"/>
              </a:rPr>
              <a:t>72,8%</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0" name="Datos 4">
            <a:extLst>
              <a:ext uri="{FF2B5EF4-FFF2-40B4-BE49-F238E27FC236}">
                <a16:creationId xmlns:a16="http://schemas.microsoft.com/office/drawing/2014/main" id="{E1E57734-21B9-4DA7-A1E6-D5FF3B874376}"/>
              </a:ext>
            </a:extLst>
          </p:cNvPr>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Google Shape;57;p15">
            <a:extLst>
              <a:ext uri="{FF2B5EF4-FFF2-40B4-BE49-F238E27FC236}">
                <a16:creationId xmlns:a16="http://schemas.microsoft.com/office/drawing/2014/main" id="{A34D5609-B11F-49BE-A70B-CDBFF84DE0C5}"/>
              </a:ext>
            </a:extLst>
          </p:cNvPr>
          <p:cNvSpPr txBox="1">
            <a:spLocks/>
          </p:cNvSpPr>
          <p:nvPr/>
        </p:nvSpPr>
        <p:spPr>
          <a:xfrm>
            <a:off x="760384" y="161471"/>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12" name="Datos 7">
            <a:extLst>
              <a:ext uri="{FF2B5EF4-FFF2-40B4-BE49-F238E27FC236}">
                <a16:creationId xmlns:a16="http://schemas.microsoft.com/office/drawing/2014/main" id="{B0AAC543-3C5F-4296-A182-8149657C7F27}"/>
              </a:ext>
            </a:extLst>
          </p:cNvPr>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3" name="Google Shape;57;p15">
            <a:extLst>
              <a:ext uri="{FF2B5EF4-FFF2-40B4-BE49-F238E27FC236}">
                <a16:creationId xmlns:a16="http://schemas.microsoft.com/office/drawing/2014/main" id="{B484A9E5-A2D9-4CBE-81F3-F387B7A178B7}"/>
              </a:ext>
            </a:extLst>
          </p:cNvPr>
          <p:cNvSpPr txBox="1">
            <a:spLocks/>
          </p:cNvSpPr>
          <p:nvPr/>
        </p:nvSpPr>
        <p:spPr>
          <a:xfrm>
            <a:off x="551351" y="668609"/>
            <a:ext cx="3739886"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AL 30.09.2023</a:t>
            </a:r>
            <a:endParaRPr lang="es-MX" sz="2000" b="0" dirty="0">
              <a:solidFill>
                <a:schemeClr val="bg2"/>
              </a:solidFill>
              <a:latin typeface="Bahnschrift Condensed" panose="020B0502040204020203" pitchFamily="34" charset="0"/>
            </a:endParaRPr>
          </a:p>
        </p:txBody>
      </p:sp>
      <p:sp>
        <p:nvSpPr>
          <p:cNvPr id="14" name="CuadroTexto 13">
            <a:extLst>
              <a:ext uri="{FF2B5EF4-FFF2-40B4-BE49-F238E27FC236}">
                <a16:creationId xmlns:a16="http://schemas.microsoft.com/office/drawing/2014/main" id="{4AFFE2FA-5F2B-45D6-8DC1-72F5E0315EB4}"/>
              </a:ext>
            </a:extLst>
          </p:cNvPr>
          <p:cNvSpPr txBox="1"/>
          <p:nvPr/>
        </p:nvSpPr>
        <p:spPr>
          <a:xfrm>
            <a:off x="920012" y="1720282"/>
            <a:ext cx="2157922" cy="400110"/>
          </a:xfrm>
          <a:prstGeom prst="rect">
            <a:avLst/>
          </a:prstGeom>
          <a:noFill/>
        </p:spPr>
        <p:txBody>
          <a:bodyPr wrap="square" rtlCol="0">
            <a:spAutoFit/>
          </a:bodyPr>
          <a:lstStyle/>
          <a:p>
            <a:pPr algn="ctr"/>
            <a:r>
              <a:rPr lang="es-CL" sz="2000" b="1" dirty="0">
                <a:solidFill>
                  <a:schemeClr val="bg2"/>
                </a:solidFill>
                <a:latin typeface="Bahnschrift Condensed" panose="020B0502040204020203" pitchFamily="34" charset="0"/>
              </a:rPr>
              <a:t>TOTAL M$ 4.803.224</a:t>
            </a:r>
          </a:p>
        </p:txBody>
      </p:sp>
      <p:cxnSp>
        <p:nvCxnSpPr>
          <p:cNvPr id="7" name="Conector recto de flecha 6">
            <a:extLst>
              <a:ext uri="{FF2B5EF4-FFF2-40B4-BE49-F238E27FC236}">
                <a16:creationId xmlns:a16="http://schemas.microsoft.com/office/drawing/2014/main" id="{C67AE6C3-7F27-4CC3-8BF9-386575F91AEF}"/>
              </a:ext>
            </a:extLst>
          </p:cNvPr>
          <p:cNvCxnSpPr>
            <a:cxnSpLocks/>
          </p:cNvCxnSpPr>
          <p:nvPr/>
        </p:nvCxnSpPr>
        <p:spPr>
          <a:xfrm>
            <a:off x="2896243" y="1935674"/>
            <a:ext cx="1301684" cy="0"/>
          </a:xfrm>
          <a:prstGeom prst="straightConnector1">
            <a:avLst/>
          </a:prstGeom>
          <a:ln w="12700">
            <a:tailEnd type="triangle"/>
          </a:ln>
        </p:spPr>
        <p:style>
          <a:lnRef idx="1">
            <a:schemeClr val="accent6"/>
          </a:lnRef>
          <a:fillRef idx="0">
            <a:schemeClr val="accent6"/>
          </a:fillRef>
          <a:effectRef idx="0">
            <a:schemeClr val="accent6"/>
          </a:effectRef>
          <a:fontRef idx="minor">
            <a:schemeClr val="tx1"/>
          </a:fontRef>
        </p:style>
      </p:cxnSp>
      <p:pic>
        <p:nvPicPr>
          <p:cNvPr id="29" name="Imagen 28">
            <a:extLst>
              <a:ext uri="{FF2B5EF4-FFF2-40B4-BE49-F238E27FC236}">
                <a16:creationId xmlns:a16="http://schemas.microsoft.com/office/drawing/2014/main" id="{73D66C4B-AAD0-468A-9442-730EFFA1F239}"/>
              </a:ext>
            </a:extLst>
          </p:cNvPr>
          <p:cNvPicPr>
            <a:picLocks noChangeAspect="1"/>
          </p:cNvPicPr>
          <p:nvPr/>
        </p:nvPicPr>
        <p:blipFill>
          <a:blip r:embed="rId2"/>
          <a:stretch>
            <a:fillRect/>
          </a:stretch>
        </p:blipFill>
        <p:spPr>
          <a:xfrm>
            <a:off x="297873" y="2172495"/>
            <a:ext cx="3732094" cy="2504874"/>
          </a:xfrm>
          <a:prstGeom prst="rect">
            <a:avLst/>
          </a:prstGeom>
        </p:spPr>
      </p:pic>
    </p:spTree>
    <p:extLst>
      <p:ext uri="{BB962C8B-B14F-4D97-AF65-F5344CB8AC3E}">
        <p14:creationId xmlns:p14="http://schemas.microsoft.com/office/powerpoint/2010/main" val="2725747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142509" y="1720282"/>
            <a:ext cx="4869873" cy="1815882"/>
          </a:xfrm>
          <a:prstGeom prst="rect">
            <a:avLst/>
          </a:prstGeom>
          <a:noFill/>
        </p:spPr>
        <p:txBody>
          <a:bodyPr wrap="square">
            <a:spAutoFit/>
          </a:bodyPr>
          <a:lstStyle/>
          <a:p>
            <a:pPr algn="just"/>
            <a:r>
              <a:rPr lang="es-CL" sz="20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22 - Gastos en Bienes y Servicios de Consumo</a:t>
            </a:r>
            <a:r>
              <a:rPr lang="es-CL" sz="18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sz="1200" dirty="0">
                <a:solidFill>
                  <a:schemeClr val="bg2"/>
                </a:solidFill>
                <a:latin typeface="Bahnschrift Condensed" panose="020B0502040204020203" pitchFamily="34" charset="0"/>
                <a:cs typeface="Leelawadee" panose="020B0502040204020203" pitchFamily="34" charset="-34"/>
              </a:rPr>
              <a:t>representa el </a:t>
            </a:r>
            <a:r>
              <a:rPr lang="es-CL" sz="20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14,8%</a:t>
            </a:r>
            <a:r>
              <a:rPr lang="es-CL" sz="2000" dirty="0">
                <a:solidFill>
                  <a:schemeClr val="bg2"/>
                </a:solidFill>
                <a:latin typeface="Bahnschrift Condensed" panose="020B0502040204020203" pitchFamily="34" charset="0"/>
                <a:cs typeface="Leelawadee" panose="020B0502040204020203" pitchFamily="34" charset="-34"/>
              </a:rPr>
              <a:t> </a:t>
            </a:r>
            <a:r>
              <a:rPr lang="es-CL" sz="1200" dirty="0">
                <a:solidFill>
                  <a:schemeClr val="bg2"/>
                </a:solidFill>
                <a:latin typeface="Bahnschrift Condensed" panose="020B0502040204020203" pitchFamily="34" charset="0"/>
                <a:cs typeface="Leelawadee" panose="020B0502040204020203" pitchFamily="34" charset="-34"/>
              </a:rPr>
              <a:t>del total del presupuesto del programa gastos para funcionamiento del Gobierno Regional.</a:t>
            </a:r>
          </a:p>
          <a:p>
            <a:pPr algn="just"/>
            <a:endParaRPr lang="es-CL" sz="1200" dirty="0">
              <a:solidFill>
                <a:schemeClr val="bg2"/>
              </a:solidFill>
              <a:latin typeface="Bahnschrift Condensed" panose="020B0502040204020203" pitchFamily="34" charset="0"/>
              <a:cs typeface="Leelawadee" panose="020B0502040204020203" pitchFamily="34" charset="-34"/>
            </a:endParaRPr>
          </a:p>
          <a:p>
            <a:pPr algn="just"/>
            <a:r>
              <a:rPr lang="es-MX" sz="1200" dirty="0">
                <a:solidFill>
                  <a:schemeClr val="accent3">
                    <a:lumMod val="75000"/>
                  </a:schemeClr>
                </a:solidFill>
                <a:latin typeface="Bahnschrift Condensed" panose="020B0502040204020203" pitchFamily="34" charset="0"/>
                <a:cs typeface="Leelawadee" panose="020B0502040204020203" pitchFamily="34" charset="-34"/>
              </a:rPr>
              <a:t>Si bien este subtítulo tuvo un avance importante en este último trimestre, cabe señalar que aún se visualiza una sub-ejecución por lo que resulta necesario revisar por parte de la DAF los motivos de aquello y así evitar la compra de bienes y servicios innecesarios y/o incluso el no uso de los recursos disponibles.</a:t>
            </a:r>
            <a:endParaRPr lang="es-CL" sz="1200" dirty="0">
              <a:solidFill>
                <a:schemeClr val="accent3">
                  <a:lumMod val="75000"/>
                </a:schemeClr>
              </a:solidFill>
              <a:latin typeface="Bahnschrift Condensed" panose="020B0502040204020203" pitchFamily="34" charset="0"/>
              <a:cs typeface="Leelawadee" panose="020B0502040204020203" pitchFamily="34" charset="-34"/>
            </a:endParaRP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558144" y="3779434"/>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(28,4%) </a:t>
            </a:r>
            <a:r>
              <a:rPr lang="es-CL" sz="3600" b="1" dirty="0">
                <a:solidFill>
                  <a:schemeClr val="bg2"/>
                </a:solidFill>
                <a:latin typeface="Bahnschrift Condensed" panose="020B0502040204020203" pitchFamily="34" charset="0"/>
              </a:rPr>
              <a:t>43,6%</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0" name="Datos 4">
            <a:extLst>
              <a:ext uri="{FF2B5EF4-FFF2-40B4-BE49-F238E27FC236}">
                <a16:creationId xmlns:a16="http://schemas.microsoft.com/office/drawing/2014/main" id="{E1E57734-21B9-4DA7-A1E6-D5FF3B874376}"/>
              </a:ext>
            </a:extLst>
          </p:cNvPr>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2" name="Datos 7">
            <a:extLst>
              <a:ext uri="{FF2B5EF4-FFF2-40B4-BE49-F238E27FC236}">
                <a16:creationId xmlns:a16="http://schemas.microsoft.com/office/drawing/2014/main" id="{B0AAC543-3C5F-4296-A182-8149657C7F27}"/>
              </a:ext>
            </a:extLst>
          </p:cNvPr>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4" name="CuadroTexto 13">
            <a:extLst>
              <a:ext uri="{FF2B5EF4-FFF2-40B4-BE49-F238E27FC236}">
                <a16:creationId xmlns:a16="http://schemas.microsoft.com/office/drawing/2014/main" id="{C97841C9-3B82-4DD0-A567-9121A39EEB1D}"/>
              </a:ext>
            </a:extLst>
          </p:cNvPr>
          <p:cNvSpPr txBox="1"/>
          <p:nvPr/>
        </p:nvSpPr>
        <p:spPr>
          <a:xfrm>
            <a:off x="920012" y="1720282"/>
            <a:ext cx="2157922" cy="400110"/>
          </a:xfrm>
          <a:prstGeom prst="rect">
            <a:avLst/>
          </a:prstGeom>
          <a:noFill/>
        </p:spPr>
        <p:txBody>
          <a:bodyPr wrap="square" rtlCol="0">
            <a:spAutoFit/>
          </a:bodyPr>
          <a:lstStyle/>
          <a:p>
            <a:pPr algn="ctr"/>
            <a:r>
              <a:rPr lang="es-CL" sz="2000" b="1" dirty="0">
                <a:solidFill>
                  <a:schemeClr val="bg2"/>
                </a:solidFill>
                <a:latin typeface="Bahnschrift Condensed" panose="020B0502040204020203" pitchFamily="34" charset="0"/>
              </a:rPr>
              <a:t>TOTAL M$ 953.920</a:t>
            </a:r>
          </a:p>
        </p:txBody>
      </p:sp>
      <p:cxnSp>
        <p:nvCxnSpPr>
          <p:cNvPr id="17" name="Conector recto de flecha 16">
            <a:extLst>
              <a:ext uri="{FF2B5EF4-FFF2-40B4-BE49-F238E27FC236}">
                <a16:creationId xmlns:a16="http://schemas.microsoft.com/office/drawing/2014/main" id="{1031C342-6DF1-4F0D-B5CD-3AEE8F2AD9D1}"/>
              </a:ext>
            </a:extLst>
          </p:cNvPr>
          <p:cNvCxnSpPr>
            <a:cxnSpLocks/>
          </p:cNvCxnSpPr>
          <p:nvPr/>
        </p:nvCxnSpPr>
        <p:spPr>
          <a:xfrm>
            <a:off x="2896243" y="1935674"/>
            <a:ext cx="1301684" cy="0"/>
          </a:xfrm>
          <a:prstGeom prst="straightConnector1">
            <a:avLst/>
          </a:prstGeom>
          <a:ln w="12700">
            <a:tailEnd type="triangle"/>
          </a:ln>
        </p:spPr>
        <p:style>
          <a:lnRef idx="1">
            <a:schemeClr val="accent6"/>
          </a:lnRef>
          <a:fillRef idx="0">
            <a:schemeClr val="accent6"/>
          </a:fillRef>
          <a:effectRef idx="0">
            <a:schemeClr val="accent6"/>
          </a:effectRef>
          <a:fontRef idx="minor">
            <a:schemeClr val="tx1"/>
          </a:fontRef>
        </p:style>
      </p:cxnSp>
      <p:pic>
        <p:nvPicPr>
          <p:cNvPr id="3" name="Imagen 2">
            <a:extLst>
              <a:ext uri="{FF2B5EF4-FFF2-40B4-BE49-F238E27FC236}">
                <a16:creationId xmlns:a16="http://schemas.microsoft.com/office/drawing/2014/main" id="{C27914A0-B9E1-416F-8580-8D198A6BDF96}"/>
              </a:ext>
            </a:extLst>
          </p:cNvPr>
          <p:cNvPicPr>
            <a:picLocks noChangeAspect="1"/>
          </p:cNvPicPr>
          <p:nvPr/>
        </p:nvPicPr>
        <p:blipFill>
          <a:blip r:embed="rId2"/>
          <a:stretch>
            <a:fillRect/>
          </a:stretch>
        </p:blipFill>
        <p:spPr>
          <a:xfrm>
            <a:off x="163286" y="2215676"/>
            <a:ext cx="3934876" cy="2640976"/>
          </a:xfrm>
          <a:prstGeom prst="rect">
            <a:avLst/>
          </a:prstGeom>
        </p:spPr>
      </p:pic>
      <p:sp>
        <p:nvSpPr>
          <p:cNvPr id="2" name="Google Shape;57;p15">
            <a:extLst>
              <a:ext uri="{FF2B5EF4-FFF2-40B4-BE49-F238E27FC236}">
                <a16:creationId xmlns:a16="http://schemas.microsoft.com/office/drawing/2014/main" id="{24C50377-267B-473E-30EA-2FD1076D0D93}"/>
              </a:ext>
            </a:extLst>
          </p:cNvPr>
          <p:cNvSpPr txBox="1">
            <a:spLocks/>
          </p:cNvSpPr>
          <p:nvPr/>
        </p:nvSpPr>
        <p:spPr>
          <a:xfrm>
            <a:off x="760384" y="161471"/>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4" name="Google Shape;57;p15">
            <a:extLst>
              <a:ext uri="{FF2B5EF4-FFF2-40B4-BE49-F238E27FC236}">
                <a16:creationId xmlns:a16="http://schemas.microsoft.com/office/drawing/2014/main" id="{91A41431-247F-5567-0109-E76D03A158A1}"/>
              </a:ext>
            </a:extLst>
          </p:cNvPr>
          <p:cNvSpPr txBox="1">
            <a:spLocks/>
          </p:cNvSpPr>
          <p:nvPr/>
        </p:nvSpPr>
        <p:spPr>
          <a:xfrm>
            <a:off x="551351" y="668609"/>
            <a:ext cx="3739886"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AL 30.09.2023</a:t>
            </a:r>
            <a:endParaRPr lang="es-MX" sz="2000" b="0" dirty="0">
              <a:solidFill>
                <a:schemeClr val="bg2"/>
              </a:solidFill>
              <a:latin typeface="Bahnschrift Condensed" panose="020B0502040204020203" pitchFamily="34" charset="0"/>
            </a:endParaRPr>
          </a:p>
        </p:txBody>
      </p:sp>
    </p:spTree>
    <p:extLst>
      <p:ext uri="{BB962C8B-B14F-4D97-AF65-F5344CB8AC3E}">
        <p14:creationId xmlns:p14="http://schemas.microsoft.com/office/powerpoint/2010/main" val="209840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197927" y="1717457"/>
            <a:ext cx="4655128" cy="1877437"/>
          </a:xfrm>
          <a:prstGeom prst="rect">
            <a:avLst/>
          </a:prstGeom>
          <a:noFill/>
        </p:spPr>
        <p:txBody>
          <a:bodyPr wrap="square">
            <a:spAutoFit/>
          </a:bodyPr>
          <a:lstStyle/>
          <a:p>
            <a:pPr algn="just"/>
            <a:r>
              <a:rPr lang="es-CL" sz="20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24 - Gastos en dietas, reembolsos y otros, </a:t>
            </a:r>
            <a:r>
              <a:rPr lang="es-CL" sz="1200" dirty="0">
                <a:solidFill>
                  <a:schemeClr val="bg2"/>
                </a:solidFill>
                <a:latin typeface="Bahnschrift Condensed" panose="020B0502040204020203" pitchFamily="34" charset="0"/>
                <a:cs typeface="Leelawadee" panose="020B0502040204020203" pitchFamily="34" charset="-34"/>
              </a:rPr>
              <a:t>representa el </a:t>
            </a:r>
            <a:r>
              <a:rPr lang="es-CL" sz="20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7,5% </a:t>
            </a:r>
            <a:r>
              <a:rPr lang="es-CL" sz="1200" dirty="0">
                <a:solidFill>
                  <a:schemeClr val="bg2"/>
                </a:solidFill>
                <a:latin typeface="Bahnschrift Condensed" panose="020B0502040204020203" pitchFamily="34" charset="0"/>
                <a:cs typeface="Leelawadee" panose="020B0502040204020203" pitchFamily="34" charset="-34"/>
              </a:rPr>
              <a:t>del total del presupuesto del programa gastos para funcionamiento del Gobierno Regional.</a:t>
            </a:r>
          </a:p>
          <a:p>
            <a:pPr algn="just"/>
            <a:endParaRPr lang="es-MX" sz="1200" dirty="0">
              <a:solidFill>
                <a:schemeClr val="bg2"/>
              </a:solidFill>
              <a:latin typeface="Bahnschrift Condensed" panose="020B0502040204020203" pitchFamily="34" charset="0"/>
              <a:cs typeface="Leelawadee" panose="020B0502040204020203" pitchFamily="34" charset="-34"/>
            </a:endParaRPr>
          </a:p>
          <a:p>
            <a:pPr algn="just"/>
            <a:r>
              <a:rPr lang="es-MX" sz="1200" dirty="0">
                <a:solidFill>
                  <a:schemeClr val="accent3">
                    <a:lumMod val="75000"/>
                  </a:schemeClr>
                </a:solidFill>
                <a:latin typeface="Bahnschrift Condensed" panose="020B0502040204020203" pitchFamily="34" charset="0"/>
                <a:cs typeface="Leelawadee" panose="020B0502040204020203" pitchFamily="34" charset="-34"/>
              </a:rPr>
              <a:t>En la subasignación gastos no reembolsables, Ley 20.817 Nacional, aún se encuentran recursos disponibles para capacitaciones, lo que </a:t>
            </a:r>
            <a:r>
              <a:rPr lang="es-CL" sz="1200" dirty="0">
                <a:solidFill>
                  <a:schemeClr val="accent3">
                    <a:lumMod val="75000"/>
                  </a:schemeClr>
                </a:solidFill>
                <a:latin typeface="Bahnschrift Condensed" panose="020B0502040204020203" pitchFamily="34" charset="0"/>
                <a:cs typeface="Leelawadee" panose="020B0502040204020203" pitchFamily="34" charset="-34"/>
              </a:rPr>
              <a:t>debe ser revisado y analizado por el Secretaría Ejecutiva del CORE y la DAF, previo a una posible reasignación de recursos</a:t>
            </a:r>
            <a:r>
              <a:rPr lang="es-CL" sz="1200" dirty="0">
                <a:solidFill>
                  <a:srgbClr val="92D050"/>
                </a:solidFill>
                <a:latin typeface="Bahnschrift Condensed" panose="020B0502040204020203" pitchFamily="34" charset="0"/>
                <a:cs typeface="Leelawadee" panose="020B0502040204020203" pitchFamily="34" charset="-34"/>
              </a:rPr>
              <a:t>. </a:t>
            </a:r>
          </a:p>
          <a:p>
            <a:pPr algn="just"/>
            <a:endParaRPr lang="es-CL" sz="16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endParaRPr>
          </a:p>
        </p:txBody>
      </p:sp>
      <p:sp>
        <p:nvSpPr>
          <p:cNvPr id="19" name="Rectángulo 18"/>
          <p:cNvSpPr/>
          <p:nvPr/>
        </p:nvSpPr>
        <p:spPr>
          <a:xfrm>
            <a:off x="3841880" y="3289822"/>
            <a:ext cx="4814596" cy="276999"/>
          </a:xfrm>
          <a:prstGeom prst="rect">
            <a:avLst/>
          </a:prstGeom>
        </p:spPr>
        <p:txBody>
          <a:bodyPr wrap="square">
            <a:spAutoFit/>
          </a:bodyPr>
          <a:lstStyle/>
          <a:p>
            <a:pPr algn="just"/>
            <a:endParaRPr lang="es-CL" sz="1200" dirty="0">
              <a:solidFill>
                <a:schemeClr val="accent5">
                  <a:lumMod val="75000"/>
                </a:schemeClr>
              </a:solidFill>
              <a:latin typeface="Leelawadee" panose="020B0502040204020203" pitchFamily="34" charset="-34"/>
              <a:cs typeface="Leelawadee" panose="020B0502040204020203" pitchFamily="34" charset="-34"/>
            </a:endParaRP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322664" y="3850867"/>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(45,3%) </a:t>
            </a:r>
            <a:r>
              <a:rPr lang="es-CL" sz="3600" b="1" dirty="0">
                <a:solidFill>
                  <a:schemeClr val="bg2"/>
                </a:solidFill>
                <a:latin typeface="Bahnschrift Condensed" panose="020B0502040204020203" pitchFamily="34" charset="0"/>
              </a:rPr>
              <a:t>68,5%</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0" name="Datos 4">
            <a:extLst>
              <a:ext uri="{FF2B5EF4-FFF2-40B4-BE49-F238E27FC236}">
                <a16:creationId xmlns:a16="http://schemas.microsoft.com/office/drawing/2014/main" id="{E1E57734-21B9-4DA7-A1E6-D5FF3B874376}"/>
              </a:ext>
            </a:extLst>
          </p:cNvPr>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2" name="Datos 7">
            <a:extLst>
              <a:ext uri="{FF2B5EF4-FFF2-40B4-BE49-F238E27FC236}">
                <a16:creationId xmlns:a16="http://schemas.microsoft.com/office/drawing/2014/main" id="{B0AAC543-3C5F-4296-A182-8149657C7F27}"/>
              </a:ext>
            </a:extLst>
          </p:cNvPr>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4" name="CuadroTexto 13">
            <a:extLst>
              <a:ext uri="{FF2B5EF4-FFF2-40B4-BE49-F238E27FC236}">
                <a16:creationId xmlns:a16="http://schemas.microsoft.com/office/drawing/2014/main" id="{1113D5A2-C4E2-4EB5-9AB1-7FBB64B0A1B3}"/>
              </a:ext>
            </a:extLst>
          </p:cNvPr>
          <p:cNvSpPr txBox="1"/>
          <p:nvPr/>
        </p:nvSpPr>
        <p:spPr>
          <a:xfrm>
            <a:off x="920012" y="1720282"/>
            <a:ext cx="2157922" cy="400110"/>
          </a:xfrm>
          <a:prstGeom prst="rect">
            <a:avLst/>
          </a:prstGeom>
          <a:noFill/>
        </p:spPr>
        <p:txBody>
          <a:bodyPr wrap="square" rtlCol="0">
            <a:spAutoFit/>
          </a:bodyPr>
          <a:lstStyle/>
          <a:p>
            <a:pPr algn="ctr"/>
            <a:r>
              <a:rPr lang="es-CL" sz="2000" b="1" dirty="0">
                <a:solidFill>
                  <a:schemeClr val="bg2"/>
                </a:solidFill>
                <a:latin typeface="Bahnschrift Condensed" panose="020B0502040204020203" pitchFamily="34" charset="0"/>
              </a:rPr>
              <a:t>TOTAL M$ 484.508</a:t>
            </a:r>
          </a:p>
        </p:txBody>
      </p:sp>
      <p:cxnSp>
        <p:nvCxnSpPr>
          <p:cNvPr id="17" name="Conector recto de flecha 16">
            <a:extLst>
              <a:ext uri="{FF2B5EF4-FFF2-40B4-BE49-F238E27FC236}">
                <a16:creationId xmlns:a16="http://schemas.microsoft.com/office/drawing/2014/main" id="{51B5CD78-9CFE-4AD5-8AD3-76D672D91443}"/>
              </a:ext>
            </a:extLst>
          </p:cNvPr>
          <p:cNvCxnSpPr>
            <a:cxnSpLocks/>
          </p:cNvCxnSpPr>
          <p:nvPr/>
        </p:nvCxnSpPr>
        <p:spPr>
          <a:xfrm>
            <a:off x="2896243" y="1935674"/>
            <a:ext cx="1301684" cy="0"/>
          </a:xfrm>
          <a:prstGeom prst="straightConnector1">
            <a:avLst/>
          </a:prstGeom>
          <a:ln w="12700">
            <a:tailEnd type="triangle"/>
          </a:ln>
        </p:spPr>
        <p:style>
          <a:lnRef idx="1">
            <a:schemeClr val="accent6"/>
          </a:lnRef>
          <a:fillRef idx="0">
            <a:schemeClr val="accent6"/>
          </a:fillRef>
          <a:effectRef idx="0">
            <a:schemeClr val="accent6"/>
          </a:effectRef>
          <a:fontRef idx="minor">
            <a:schemeClr val="tx1"/>
          </a:fontRef>
        </p:style>
      </p:cxnSp>
      <p:pic>
        <p:nvPicPr>
          <p:cNvPr id="2" name="Imagen 1">
            <a:extLst>
              <a:ext uri="{FF2B5EF4-FFF2-40B4-BE49-F238E27FC236}">
                <a16:creationId xmlns:a16="http://schemas.microsoft.com/office/drawing/2014/main" id="{F5C5A4A6-818D-4DB8-96C3-9F49758E403D}"/>
              </a:ext>
            </a:extLst>
          </p:cNvPr>
          <p:cNvPicPr>
            <a:picLocks noChangeAspect="1"/>
          </p:cNvPicPr>
          <p:nvPr/>
        </p:nvPicPr>
        <p:blipFill>
          <a:blip r:embed="rId2"/>
          <a:stretch>
            <a:fillRect/>
          </a:stretch>
        </p:blipFill>
        <p:spPr>
          <a:xfrm>
            <a:off x="290945" y="2161299"/>
            <a:ext cx="3775553" cy="2534043"/>
          </a:xfrm>
          <a:prstGeom prst="rect">
            <a:avLst/>
          </a:prstGeom>
        </p:spPr>
      </p:pic>
      <p:sp>
        <p:nvSpPr>
          <p:cNvPr id="3" name="Google Shape;57;p15">
            <a:extLst>
              <a:ext uri="{FF2B5EF4-FFF2-40B4-BE49-F238E27FC236}">
                <a16:creationId xmlns:a16="http://schemas.microsoft.com/office/drawing/2014/main" id="{24984015-3209-7F44-DB29-973F14145FA5}"/>
              </a:ext>
            </a:extLst>
          </p:cNvPr>
          <p:cNvSpPr txBox="1">
            <a:spLocks/>
          </p:cNvSpPr>
          <p:nvPr/>
        </p:nvSpPr>
        <p:spPr>
          <a:xfrm>
            <a:off x="760384" y="161471"/>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4" name="Google Shape;57;p15">
            <a:extLst>
              <a:ext uri="{FF2B5EF4-FFF2-40B4-BE49-F238E27FC236}">
                <a16:creationId xmlns:a16="http://schemas.microsoft.com/office/drawing/2014/main" id="{ABC02B9A-2577-CA3A-EBD9-6A1EB9A4B193}"/>
              </a:ext>
            </a:extLst>
          </p:cNvPr>
          <p:cNvSpPr txBox="1">
            <a:spLocks/>
          </p:cNvSpPr>
          <p:nvPr/>
        </p:nvSpPr>
        <p:spPr>
          <a:xfrm>
            <a:off x="551351" y="668609"/>
            <a:ext cx="3739886"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AL 30.09.2023</a:t>
            </a:r>
            <a:endParaRPr lang="es-MX" sz="2000" b="0" dirty="0">
              <a:solidFill>
                <a:schemeClr val="bg2"/>
              </a:solidFill>
              <a:latin typeface="Bahnschrift Condensed" panose="020B0502040204020203" pitchFamily="34" charset="0"/>
            </a:endParaRPr>
          </a:p>
        </p:txBody>
      </p:sp>
    </p:spTree>
    <p:extLst>
      <p:ext uri="{BB962C8B-B14F-4D97-AF65-F5344CB8AC3E}">
        <p14:creationId xmlns:p14="http://schemas.microsoft.com/office/powerpoint/2010/main" val="149933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197927" y="1700127"/>
            <a:ext cx="4575665" cy="2185214"/>
          </a:xfrm>
          <a:prstGeom prst="rect">
            <a:avLst/>
          </a:prstGeom>
          <a:noFill/>
        </p:spPr>
        <p:txBody>
          <a:bodyPr wrap="square">
            <a:spAutoFit/>
          </a:bodyPr>
          <a:lstStyle/>
          <a:p>
            <a:pPr algn="just"/>
            <a:r>
              <a:rPr lang="es-CL" sz="20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29 – Adquisiciones de Activos no Financieros, </a:t>
            </a:r>
            <a:r>
              <a:rPr lang="es-CL" sz="1200" dirty="0">
                <a:solidFill>
                  <a:schemeClr val="bg2"/>
                </a:solidFill>
                <a:latin typeface="Bahnschrift Condensed" panose="020B0502040204020203" pitchFamily="34" charset="0"/>
                <a:cs typeface="Leelawadee" panose="020B0502040204020203" pitchFamily="34" charset="-34"/>
              </a:rPr>
              <a:t>representa el </a:t>
            </a:r>
            <a:r>
              <a:rPr lang="es-CL" sz="2000" b="1"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2,6% </a:t>
            </a:r>
            <a:r>
              <a:rPr lang="es-CL" sz="1200" dirty="0">
                <a:solidFill>
                  <a:schemeClr val="bg2"/>
                </a:solidFill>
                <a:latin typeface="Bahnschrift Condensed" panose="020B0502040204020203" pitchFamily="34" charset="0"/>
                <a:cs typeface="Leelawadee" panose="020B0502040204020203" pitchFamily="34" charset="-34"/>
              </a:rPr>
              <a:t>del total del presupuesto del programa gastos para funcionamiento del Gobierno Regional.</a:t>
            </a:r>
          </a:p>
          <a:p>
            <a:pPr algn="just"/>
            <a:endParaRPr lang="es-MX" sz="1200" dirty="0">
              <a:solidFill>
                <a:schemeClr val="bg2"/>
              </a:solidFill>
              <a:latin typeface="Bahnschrift Condensed" panose="020B0502040204020203" pitchFamily="34" charset="0"/>
              <a:cs typeface="Leelawadee" panose="020B0502040204020203" pitchFamily="34" charset="-34"/>
            </a:endParaRPr>
          </a:p>
          <a:p>
            <a:pPr algn="just"/>
            <a:r>
              <a:rPr lang="es-MX" sz="1200" dirty="0">
                <a:solidFill>
                  <a:schemeClr val="accent3">
                    <a:lumMod val="75000"/>
                  </a:schemeClr>
                </a:solidFill>
                <a:latin typeface="Bahnschrift Condensed" panose="020B0502040204020203" pitchFamily="34" charset="0"/>
                <a:cs typeface="Leelawadee" panose="020B0502040204020203" pitchFamily="34" charset="-34"/>
              </a:rPr>
              <a:t>Este subtítulo tuvo un gran avance ya que el cierre satisfactorio de varias licitaciones, ha permitido llevar a cabo las adquisiciones programadas tales como: los dos vehículos nuevos de la institución, mobiliario, equipos computaciones, así como también la contratación de las reparaciones del techumbre del Edificio Nº 1. </a:t>
            </a:r>
          </a:p>
          <a:p>
            <a:pPr algn="just"/>
            <a:r>
              <a:rPr lang="es-MX" sz="1200" dirty="0">
                <a:solidFill>
                  <a:schemeClr val="accent3">
                    <a:lumMod val="75000"/>
                  </a:schemeClr>
                </a:solidFill>
                <a:latin typeface="Bahnschrift Condensed" panose="020B0502040204020203" pitchFamily="34" charset="0"/>
                <a:cs typeface="Leelawadee" panose="020B0502040204020203" pitchFamily="34" charset="-34"/>
              </a:rPr>
              <a:t>Lo restante corresponde a compromisos de compra como por ejemplo: segunda partida de mobiliario, equipos de amplificación, licencias software, entre otros.</a:t>
            </a:r>
            <a:endParaRPr lang="es-CL" sz="1200" dirty="0">
              <a:solidFill>
                <a:schemeClr val="bg2"/>
              </a:solidFill>
              <a:latin typeface="Bahnschrift Condensed" panose="020B0502040204020203" pitchFamily="34" charset="0"/>
              <a:cs typeface="Leelawadee" panose="020B0502040204020203" pitchFamily="34" charset="-34"/>
            </a:endParaRP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262032" y="3891333"/>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(3,40%) </a:t>
            </a:r>
            <a:r>
              <a:rPr lang="es-CL" sz="3600" b="1" dirty="0">
                <a:solidFill>
                  <a:schemeClr val="bg2"/>
                </a:solidFill>
                <a:latin typeface="Bahnschrift Condensed" panose="020B0502040204020203" pitchFamily="34" charset="0"/>
              </a:rPr>
              <a:t>71,6%</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0" name="Datos 4">
            <a:extLst>
              <a:ext uri="{FF2B5EF4-FFF2-40B4-BE49-F238E27FC236}">
                <a16:creationId xmlns:a16="http://schemas.microsoft.com/office/drawing/2014/main" id="{E1E57734-21B9-4DA7-A1E6-D5FF3B874376}"/>
              </a:ext>
            </a:extLst>
          </p:cNvPr>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2" name="Datos 7">
            <a:extLst>
              <a:ext uri="{FF2B5EF4-FFF2-40B4-BE49-F238E27FC236}">
                <a16:creationId xmlns:a16="http://schemas.microsoft.com/office/drawing/2014/main" id="{B0AAC543-3C5F-4296-A182-8149657C7F27}"/>
              </a:ext>
            </a:extLst>
          </p:cNvPr>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5" name="CuadroTexto 14">
            <a:extLst>
              <a:ext uri="{FF2B5EF4-FFF2-40B4-BE49-F238E27FC236}">
                <a16:creationId xmlns:a16="http://schemas.microsoft.com/office/drawing/2014/main" id="{5BF57761-4732-44F2-993D-E6AD938B83EC}"/>
              </a:ext>
            </a:extLst>
          </p:cNvPr>
          <p:cNvSpPr txBox="1"/>
          <p:nvPr/>
        </p:nvSpPr>
        <p:spPr>
          <a:xfrm>
            <a:off x="920012" y="1720282"/>
            <a:ext cx="2157922" cy="400110"/>
          </a:xfrm>
          <a:prstGeom prst="rect">
            <a:avLst/>
          </a:prstGeom>
          <a:noFill/>
        </p:spPr>
        <p:txBody>
          <a:bodyPr wrap="square" rtlCol="0">
            <a:spAutoFit/>
          </a:bodyPr>
          <a:lstStyle/>
          <a:p>
            <a:pPr algn="ctr"/>
            <a:r>
              <a:rPr lang="es-CL" sz="2000" b="1" dirty="0">
                <a:solidFill>
                  <a:schemeClr val="bg2"/>
                </a:solidFill>
                <a:latin typeface="Bahnschrift Condensed" panose="020B0502040204020203" pitchFamily="34" charset="0"/>
              </a:rPr>
              <a:t>TOTAL M$ 170.430</a:t>
            </a:r>
          </a:p>
        </p:txBody>
      </p:sp>
      <p:cxnSp>
        <p:nvCxnSpPr>
          <p:cNvPr id="17" name="Conector recto de flecha 16">
            <a:extLst>
              <a:ext uri="{FF2B5EF4-FFF2-40B4-BE49-F238E27FC236}">
                <a16:creationId xmlns:a16="http://schemas.microsoft.com/office/drawing/2014/main" id="{41DD9CA4-3D8A-44D5-BF69-4A5E218B2F73}"/>
              </a:ext>
            </a:extLst>
          </p:cNvPr>
          <p:cNvCxnSpPr>
            <a:cxnSpLocks/>
          </p:cNvCxnSpPr>
          <p:nvPr/>
        </p:nvCxnSpPr>
        <p:spPr>
          <a:xfrm>
            <a:off x="2896243" y="1935674"/>
            <a:ext cx="1301684" cy="0"/>
          </a:xfrm>
          <a:prstGeom prst="straightConnector1">
            <a:avLst/>
          </a:prstGeom>
          <a:ln w="12700">
            <a:tailEnd type="triangle"/>
          </a:ln>
        </p:spPr>
        <p:style>
          <a:lnRef idx="1">
            <a:schemeClr val="accent6"/>
          </a:lnRef>
          <a:fillRef idx="0">
            <a:schemeClr val="accent6"/>
          </a:fillRef>
          <a:effectRef idx="0">
            <a:schemeClr val="accent6"/>
          </a:effectRef>
          <a:fontRef idx="minor">
            <a:schemeClr val="tx1"/>
          </a:fontRef>
        </p:style>
      </p:cxnSp>
      <p:pic>
        <p:nvPicPr>
          <p:cNvPr id="2" name="Imagen 1">
            <a:extLst>
              <a:ext uri="{FF2B5EF4-FFF2-40B4-BE49-F238E27FC236}">
                <a16:creationId xmlns:a16="http://schemas.microsoft.com/office/drawing/2014/main" id="{D110D072-65B9-4CBE-9E48-7099D79A1590}"/>
              </a:ext>
            </a:extLst>
          </p:cNvPr>
          <p:cNvPicPr>
            <a:picLocks noChangeAspect="1"/>
          </p:cNvPicPr>
          <p:nvPr/>
        </p:nvPicPr>
        <p:blipFill>
          <a:blip r:embed="rId2"/>
          <a:stretch>
            <a:fillRect/>
          </a:stretch>
        </p:blipFill>
        <p:spPr>
          <a:xfrm>
            <a:off x="164370" y="2258570"/>
            <a:ext cx="3844221" cy="2580131"/>
          </a:xfrm>
          <a:prstGeom prst="rect">
            <a:avLst/>
          </a:prstGeom>
        </p:spPr>
      </p:pic>
      <p:sp>
        <p:nvSpPr>
          <p:cNvPr id="3" name="Google Shape;57;p15">
            <a:extLst>
              <a:ext uri="{FF2B5EF4-FFF2-40B4-BE49-F238E27FC236}">
                <a16:creationId xmlns:a16="http://schemas.microsoft.com/office/drawing/2014/main" id="{39A0EA83-2348-2C6D-BC0E-BB8F7A0A36AB}"/>
              </a:ext>
            </a:extLst>
          </p:cNvPr>
          <p:cNvSpPr txBox="1">
            <a:spLocks/>
          </p:cNvSpPr>
          <p:nvPr/>
        </p:nvSpPr>
        <p:spPr>
          <a:xfrm>
            <a:off x="760384" y="161471"/>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4" name="Google Shape;57;p15">
            <a:extLst>
              <a:ext uri="{FF2B5EF4-FFF2-40B4-BE49-F238E27FC236}">
                <a16:creationId xmlns:a16="http://schemas.microsoft.com/office/drawing/2014/main" id="{00B14E83-13CA-7EA6-CE7A-251D1893B540}"/>
              </a:ext>
            </a:extLst>
          </p:cNvPr>
          <p:cNvSpPr txBox="1">
            <a:spLocks/>
          </p:cNvSpPr>
          <p:nvPr/>
        </p:nvSpPr>
        <p:spPr>
          <a:xfrm>
            <a:off x="551351" y="668609"/>
            <a:ext cx="3739886"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000" dirty="0">
                <a:solidFill>
                  <a:schemeClr val="bg2"/>
                </a:solidFill>
                <a:latin typeface="Bahnschrift Condensed" panose="020B0502040204020203" pitchFamily="34" charset="0"/>
              </a:rPr>
              <a:t>AVANCE PRESUPUESTARIO AL 30.09.2023</a:t>
            </a:r>
            <a:endParaRPr lang="es-MX" sz="2000" b="0" dirty="0">
              <a:solidFill>
                <a:schemeClr val="bg2"/>
              </a:solidFill>
              <a:latin typeface="Bahnschrift Condensed" panose="020B0502040204020203" pitchFamily="34" charset="0"/>
            </a:endParaRPr>
          </a:p>
        </p:txBody>
      </p:sp>
    </p:spTree>
    <p:extLst>
      <p:ext uri="{BB962C8B-B14F-4D97-AF65-F5344CB8AC3E}">
        <p14:creationId xmlns:p14="http://schemas.microsoft.com/office/powerpoint/2010/main" val="549861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1027611" y="1871073"/>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481488768"/>
      </p:ext>
    </p:extLst>
  </p:cSld>
  <p:clrMapOvr>
    <a:masterClrMapping/>
  </p:clrMapOvr>
</p:sld>
</file>

<file path=ppt/theme/theme1.xml><?xml version="1.0" encoding="utf-8"?>
<a:theme xmlns:a="http://schemas.openxmlformats.org/drawingml/2006/main" name="Design Elements Infographics by Slidesgo">
  <a:themeElements>
    <a:clrScheme name="Simple Light">
      <a:dk1>
        <a:srgbClr val="000000"/>
      </a:dk1>
      <a:lt1>
        <a:srgbClr val="FFFFFF"/>
      </a:lt1>
      <a:dk2>
        <a:srgbClr val="595959"/>
      </a:dk2>
      <a:lt2>
        <a:srgbClr val="EEEEEE"/>
      </a:lt2>
      <a:accent1>
        <a:srgbClr val="264653"/>
      </a:accent1>
      <a:accent2>
        <a:srgbClr val="2A9D8F"/>
      </a:accent2>
      <a:accent3>
        <a:srgbClr val="8AB17D"/>
      </a:accent3>
      <a:accent4>
        <a:srgbClr val="E76F51"/>
      </a:accent4>
      <a:accent5>
        <a:srgbClr val="F4A261"/>
      </a:accent5>
      <a:accent6>
        <a:srgbClr val="E9C46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10447</TotalTime>
  <Words>1642</Words>
  <Application>Microsoft Office PowerPoint</Application>
  <PresentationFormat>Presentación en pantalla (16:9)</PresentationFormat>
  <Paragraphs>144</Paragraphs>
  <Slides>23</Slides>
  <Notes>5</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23</vt:i4>
      </vt:variant>
    </vt:vector>
  </HeadingPairs>
  <TitlesOfParts>
    <vt:vector size="35" baseType="lpstr">
      <vt:lpstr>Arial</vt:lpstr>
      <vt:lpstr>Bahnschrift</vt:lpstr>
      <vt:lpstr>Bahnschrift Condensed</vt:lpstr>
      <vt:lpstr>Bahnschrift SemiLight Condensed</vt:lpstr>
      <vt:lpstr>Calibri</vt:lpstr>
      <vt:lpstr>Fira Sans</vt:lpstr>
      <vt:lpstr>Fira Sans Extra Condensed</vt:lpstr>
      <vt:lpstr>Leelawadee</vt:lpstr>
      <vt:lpstr>Roboto</vt:lpstr>
      <vt:lpstr>Times New Roman</vt:lpstr>
      <vt:lpstr>Wingdings</vt:lpstr>
      <vt:lpstr>Design Elements Infographics by Slidesgo</vt:lpstr>
      <vt:lpstr>3° INFORME TRIMESTRAL AVANCE PRESUPUESTARIO 2023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ESTADOS DE PROCESOS LICITATORIOS</vt:lpstr>
      <vt:lpstr>RECLAMACIONES DE TERCEROS CONTRATADOS</vt:lpstr>
      <vt:lpstr>GRACIAS POR SU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Infographics</dc:title>
  <dc:creator>Marjolaine Celis</dc:creator>
  <cp:lastModifiedBy>Camila Matus</cp:lastModifiedBy>
  <cp:revision>285</cp:revision>
  <cp:lastPrinted>2023-11-03T18:55:23Z</cp:lastPrinted>
  <dcterms:modified xsi:type="dcterms:W3CDTF">2023-11-13T16:48:48Z</dcterms:modified>
</cp:coreProperties>
</file>