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76" r:id="rId2"/>
    <p:sldId id="386" r:id="rId3"/>
    <p:sldId id="403" r:id="rId4"/>
    <p:sldId id="371" r:id="rId5"/>
    <p:sldId id="372" r:id="rId6"/>
    <p:sldId id="387" r:id="rId7"/>
    <p:sldId id="374" r:id="rId8"/>
    <p:sldId id="388" r:id="rId9"/>
    <p:sldId id="389" r:id="rId10"/>
    <p:sldId id="364" r:id="rId11"/>
    <p:sldId id="359" r:id="rId12"/>
    <p:sldId id="350" r:id="rId13"/>
    <p:sldId id="399" r:id="rId14"/>
    <p:sldId id="396" r:id="rId15"/>
    <p:sldId id="397" r:id="rId16"/>
    <p:sldId id="405" r:id="rId17"/>
    <p:sldId id="394" r:id="rId18"/>
    <p:sldId id="404" r:id="rId19"/>
    <p:sldId id="395" r:id="rId20"/>
    <p:sldId id="398" r:id="rId21"/>
    <p:sldId id="349" r:id="rId22"/>
    <p:sldId id="379" r:id="rId23"/>
    <p:sldId id="369" r:id="rId24"/>
    <p:sldId id="406" r:id="rId25"/>
    <p:sldId id="384" r:id="rId26"/>
    <p:sldId id="401" r:id="rId27"/>
    <p:sldId id="407" r:id="rId28"/>
    <p:sldId id="314" r:id="rId29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EE8"/>
    <a:srgbClr val="009999"/>
    <a:srgbClr val="3399FF"/>
    <a:srgbClr val="FF7979"/>
    <a:srgbClr val="FBF05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316" autoAdjust="0"/>
  </p:normalViewPr>
  <p:slideViewPr>
    <p:cSldViewPr snapToGrid="0">
      <p:cViewPr varScale="1">
        <p:scale>
          <a:sx n="151" d="100"/>
          <a:sy n="151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44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73A49-994B-4407-83C7-1FA02F6835B6}" type="datetimeFigureOut">
              <a:rPr lang="es-CL" smtClean="0"/>
              <a:t>02-09-2024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6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44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ACCDB-6077-44B3-82B9-544EB0AC22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725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a00a88a2fe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a00a88a2fe_0_37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21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927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27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582613"/>
            <a:ext cx="5178425" cy="2913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3689908"/>
            <a:ext cx="5608320" cy="3495701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1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582613"/>
            <a:ext cx="5178425" cy="2913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3689908"/>
            <a:ext cx="5608320" cy="3495701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992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582613"/>
            <a:ext cx="5178425" cy="2913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3689908"/>
            <a:ext cx="5608320" cy="3495701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833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a00a88a2fe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a00a88a2fe_0_37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61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4569000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1234975"/>
            <a:ext cx="26892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02-09-2024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5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f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97;p42"/>
          <p:cNvSpPr txBox="1"/>
          <p:nvPr/>
        </p:nvSpPr>
        <p:spPr>
          <a:xfrm>
            <a:off x="0" y="4713900"/>
            <a:ext cx="9144000" cy="4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5" name="Google Shape;55;p15"/>
          <p:cNvSpPr/>
          <p:nvPr/>
        </p:nvSpPr>
        <p:spPr>
          <a:xfrm>
            <a:off x="153208" y="138848"/>
            <a:ext cx="3292358" cy="4573092"/>
          </a:xfrm>
          <a:custGeom>
            <a:avLst/>
            <a:gdLst/>
            <a:ahLst/>
            <a:cxnLst/>
            <a:rect l="l" t="t" r="r" b="b"/>
            <a:pathLst>
              <a:path w="68405" h="85807" extrusionOk="0">
                <a:moveTo>
                  <a:pt x="0" y="11543"/>
                </a:moveTo>
                <a:lnTo>
                  <a:pt x="0" y="85807"/>
                </a:lnTo>
                <a:lnTo>
                  <a:pt x="68405" y="85807"/>
                </a:lnTo>
                <a:lnTo>
                  <a:pt x="68405" y="0"/>
                </a:lnTo>
                <a:lnTo>
                  <a:pt x="11566" y="18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</p:sp>
      <p:sp>
        <p:nvSpPr>
          <p:cNvPr id="58" name="Google Shape;58;p15"/>
          <p:cNvSpPr/>
          <p:nvPr/>
        </p:nvSpPr>
        <p:spPr>
          <a:xfrm>
            <a:off x="158964" y="138847"/>
            <a:ext cx="591387" cy="655157"/>
          </a:xfrm>
          <a:custGeom>
            <a:avLst/>
            <a:gdLst/>
            <a:ahLst/>
            <a:cxnLst/>
            <a:rect l="l" t="t" r="r" b="b"/>
            <a:pathLst>
              <a:path w="11367" h="11367" extrusionOk="0">
                <a:moveTo>
                  <a:pt x="0" y="11367"/>
                </a:moveTo>
                <a:lnTo>
                  <a:pt x="11367" y="0"/>
                </a:lnTo>
                <a:lnTo>
                  <a:pt x="11367" y="1136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71438" dist="19050" dir="2640000" algn="bl" rotWithShape="0">
              <a:srgbClr val="000000">
                <a:alpha val="25000"/>
              </a:srgbClr>
            </a:outerShdw>
          </a:effectLst>
        </p:spPr>
      </p:sp>
      <p:sp>
        <p:nvSpPr>
          <p:cNvPr id="5" name="CuadroTexto 4"/>
          <p:cNvSpPr txBox="1"/>
          <p:nvPr/>
        </p:nvSpPr>
        <p:spPr>
          <a:xfrm>
            <a:off x="5758070" y="4703601"/>
            <a:ext cx="338593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UNIDAD DE CONTROL Y AUDITORÍA INTERNA</a:t>
            </a:r>
          </a:p>
          <a:p>
            <a:pPr algn="r"/>
            <a:r>
              <a:rPr lang="es-CL" sz="10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VALDIVIA, 07 DE AGOSTO DE 2024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45" y="643402"/>
            <a:ext cx="947083" cy="761697"/>
          </a:xfrm>
          <a:prstGeom prst="rect">
            <a:avLst/>
          </a:prstGeom>
        </p:spPr>
      </p:pic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2998755" y="1228029"/>
            <a:ext cx="6003236" cy="23947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2° INFORME TRIMESTRAL</a:t>
            </a:r>
            <a:br>
              <a:rPr lang="es-CL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AVANCE PRESUPUESTARIO 2024</a:t>
            </a:r>
            <a:endParaRPr sz="1600" b="0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A6A375-9DA2-4993-9C30-7BCA65465D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956" y="2308739"/>
            <a:ext cx="3263927" cy="23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83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os 4"/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Google Shape;57;p15"/>
          <p:cNvSpPr txBox="1">
            <a:spLocks/>
          </p:cNvSpPr>
          <p:nvPr/>
        </p:nvSpPr>
        <p:spPr>
          <a:xfrm>
            <a:off x="505096" y="126637"/>
            <a:ext cx="681010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8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INVERSIÓN REGIONAL</a:t>
            </a:r>
            <a:endParaRPr lang="es-MX" sz="38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Datos 7"/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Google Shape;57;p15"/>
          <p:cNvSpPr txBox="1">
            <a:spLocks/>
          </p:cNvSpPr>
          <p:nvPr/>
        </p:nvSpPr>
        <p:spPr>
          <a:xfrm>
            <a:off x="439783" y="660984"/>
            <a:ext cx="3792584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MARCO PRESUPUESTARIO INICIAL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66439" y="1782206"/>
            <a:ext cx="761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buClr>
                <a:schemeClr val="dk1"/>
              </a:buClr>
              <a:buSzPts val="5200"/>
              <a:defRPr sz="3600" b="1">
                <a:solidFill>
                  <a:schemeClr val="accent1"/>
                </a:solidFill>
                <a:latin typeface="Bahnschrift Condensed" panose="020B0502040204020203" pitchFamily="34" charset="0"/>
                <a:ea typeface="Fira Sans"/>
                <a:cs typeface="Fira Sans"/>
              </a:defRPr>
            </a:lvl1pPr>
          </a:lstStyle>
          <a:p>
            <a:pPr algn="l"/>
            <a:r>
              <a:rPr lang="es-CL" sz="4000" dirty="0">
                <a:solidFill>
                  <a:schemeClr val="accent6">
                    <a:lumMod val="75000"/>
                  </a:schemeClr>
                </a:solidFill>
              </a:rPr>
              <a:t>M$ 72.792.376 </a:t>
            </a:r>
            <a:r>
              <a:rPr lang="es-CL" sz="4000" dirty="0">
                <a:solidFill>
                  <a:srgbClr val="FF0000"/>
                </a:solidFill>
              </a:rPr>
              <a:t>– M$1.656.565 </a:t>
            </a:r>
            <a:r>
              <a:rPr lang="es-CL" sz="4000" dirty="0">
                <a:solidFill>
                  <a:schemeClr val="accent6">
                    <a:lumMod val="75000"/>
                  </a:schemeClr>
                </a:solidFill>
              </a:rPr>
              <a:t>= M$ 71.135.811 </a:t>
            </a:r>
          </a:p>
        </p:txBody>
      </p:sp>
      <p:sp>
        <p:nvSpPr>
          <p:cNvPr id="12" name="Google Shape;57;p15"/>
          <p:cNvSpPr txBox="1">
            <a:spLocks/>
          </p:cNvSpPr>
          <p:nvPr/>
        </p:nvSpPr>
        <p:spPr>
          <a:xfrm>
            <a:off x="701041" y="2845744"/>
            <a:ext cx="7802159" cy="187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ctr"/>
            <a:r>
              <a:rPr lang="es-MX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LAS REBAJAS DE PRESUPUESTO OCURRIDAS DURANTE EL SEGUNDO TRIMESTRE SE REFIEREN A:</a:t>
            </a:r>
          </a:p>
          <a:p>
            <a:pPr algn="ctr"/>
            <a:endParaRPr lang="es-MX" sz="20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  <a:p>
            <a:pPr marL="342900" lvl="4" indent="-342900" algn="ctr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Decreto </a:t>
            </a:r>
            <a:r>
              <a:rPr lang="es-MX" sz="20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N°</a:t>
            </a:r>
            <a:r>
              <a:rPr lang="es-MX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94 (HAC.), Rebaja M$ 827.818 emergencia.</a:t>
            </a:r>
          </a:p>
          <a:p>
            <a:pPr marL="342900" lvl="4" indent="-342900" algn="ctr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Decreto </a:t>
            </a:r>
            <a:r>
              <a:rPr lang="es-MX" sz="20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N°</a:t>
            </a:r>
            <a:r>
              <a:rPr lang="es-MX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151 (HAC.), Rebaja M$ 727.924 emergencia.</a:t>
            </a:r>
          </a:p>
          <a:p>
            <a:pPr marL="342900" lvl="4" indent="-342900" algn="ctr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Decreto </a:t>
            </a:r>
            <a:r>
              <a:rPr lang="es-MX" sz="20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N°</a:t>
            </a:r>
            <a:r>
              <a:rPr lang="es-MX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168 (HAC.), Rebaja M$ 100.823 emergencia.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9F3A07C-4A12-4D33-91E7-83DD63F1A15D}"/>
              </a:ext>
            </a:extLst>
          </p:cNvPr>
          <p:cNvSpPr/>
          <p:nvPr/>
        </p:nvSpPr>
        <p:spPr>
          <a:xfrm>
            <a:off x="7800029" y="1011322"/>
            <a:ext cx="1291139" cy="8281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-2,3%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769240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os 4">
            <a:extLst>
              <a:ext uri="{FF2B5EF4-FFF2-40B4-BE49-F238E27FC236}">
                <a16:creationId xmlns:a16="http://schemas.microsoft.com/office/drawing/2014/main" id="{3028FE1E-E12F-4C0A-BB2F-52A328EF8DAB}"/>
              </a:ext>
            </a:extLst>
          </p:cNvPr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Google Shape;57;p15">
            <a:extLst>
              <a:ext uri="{FF2B5EF4-FFF2-40B4-BE49-F238E27FC236}">
                <a16:creationId xmlns:a16="http://schemas.microsoft.com/office/drawing/2014/main" id="{E38B5B95-06A2-4BD1-9870-530B95358D0A}"/>
              </a:ext>
            </a:extLst>
          </p:cNvPr>
          <p:cNvSpPr txBox="1">
            <a:spLocks/>
          </p:cNvSpPr>
          <p:nvPr/>
        </p:nvSpPr>
        <p:spPr>
          <a:xfrm>
            <a:off x="942314" y="161471"/>
            <a:ext cx="5980470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INVERSIÓN REGIONAL</a:t>
            </a:r>
            <a:endParaRPr lang="es-MX" sz="36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5" name="Datos 7">
            <a:extLst>
              <a:ext uri="{FF2B5EF4-FFF2-40B4-BE49-F238E27FC236}">
                <a16:creationId xmlns:a16="http://schemas.microsoft.com/office/drawing/2014/main" id="{F449601F-AA41-41AD-B1E2-41F6628A5F54}"/>
              </a:ext>
            </a:extLst>
          </p:cNvPr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Google Shape;57;p15">
            <a:extLst>
              <a:ext uri="{FF2B5EF4-FFF2-40B4-BE49-F238E27FC236}">
                <a16:creationId xmlns:a16="http://schemas.microsoft.com/office/drawing/2014/main" id="{D9C7B4E6-F9BB-4663-97D0-ED3B166443FE}"/>
              </a:ext>
            </a:extLst>
          </p:cNvPr>
          <p:cNvSpPr txBox="1">
            <a:spLocks/>
          </p:cNvSpPr>
          <p:nvPr/>
        </p:nvSpPr>
        <p:spPr>
          <a:xfrm>
            <a:off x="727535" y="806661"/>
            <a:ext cx="5257391" cy="42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EJECUCIÓN PRESUPUESTARIA A JUNIO 2024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7243B4E-9B95-4F60-A373-FE40185165F3}"/>
              </a:ext>
            </a:extLst>
          </p:cNvPr>
          <p:cNvSpPr txBox="1"/>
          <p:nvPr/>
        </p:nvSpPr>
        <p:spPr>
          <a:xfrm>
            <a:off x="608913" y="3481289"/>
            <a:ext cx="1387461" cy="692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>
                <a:solidFill>
                  <a:schemeClr val="accent1"/>
                </a:solidFill>
                <a:latin typeface="Bahnschrift" panose="020B0502040204020203" pitchFamily="34" charset="0"/>
                <a:cs typeface="Leelawadee" panose="020B0502040204020203" pitchFamily="34" charset="-34"/>
              </a:defRPr>
            </a:lvl1pPr>
          </a:lstStyle>
          <a:p>
            <a:r>
              <a:rPr lang="es-CL" sz="1800" dirty="0">
                <a:latin typeface="Bahnschrift Condensed" panose="020B0502040204020203" pitchFamily="34" charset="0"/>
              </a:rPr>
              <a:t>2021 = 33,2%</a:t>
            </a:r>
          </a:p>
          <a:p>
            <a:r>
              <a:rPr lang="es-CL" sz="1050" dirty="0">
                <a:latin typeface="Bahnschrift Condensed" panose="020B0502040204020203" pitchFamily="34" charset="0"/>
              </a:rPr>
              <a:t>INCLUYE ANTICIPOS A PRIVADOS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B8DA221-1A87-4A2F-ADF7-1B35B52F68AE}"/>
              </a:ext>
            </a:extLst>
          </p:cNvPr>
          <p:cNvSpPr txBox="1"/>
          <p:nvPr/>
        </p:nvSpPr>
        <p:spPr>
          <a:xfrm>
            <a:off x="2166273" y="3478403"/>
            <a:ext cx="1398732" cy="692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>
                <a:solidFill>
                  <a:schemeClr val="accent1"/>
                </a:solidFill>
                <a:latin typeface="Bahnschrift" panose="020B0502040204020203" pitchFamily="34" charset="0"/>
                <a:cs typeface="Leelawadee" panose="020B0502040204020203" pitchFamily="34" charset="-34"/>
              </a:defRPr>
            </a:lvl1pPr>
          </a:lstStyle>
          <a:p>
            <a:r>
              <a:rPr lang="es-CL" sz="1800" dirty="0">
                <a:latin typeface="Bahnschrift Condensed" panose="020B0502040204020203" pitchFamily="34" charset="0"/>
              </a:rPr>
              <a:t>2022 = 27,9%</a:t>
            </a:r>
          </a:p>
          <a:p>
            <a:r>
              <a:rPr lang="es-CL" sz="1050" dirty="0">
                <a:latin typeface="Bahnschrift Condensed" panose="020B0502040204020203" pitchFamily="34" charset="0"/>
              </a:rPr>
              <a:t>INCLUYE ANTICIPOS A PRIVADOS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C2956FD-33AF-4E8D-9CAA-797A8D59A6C5}"/>
              </a:ext>
            </a:extLst>
          </p:cNvPr>
          <p:cNvSpPr txBox="1"/>
          <p:nvPr/>
        </p:nvSpPr>
        <p:spPr>
          <a:xfrm>
            <a:off x="3785523" y="3478402"/>
            <a:ext cx="1398732" cy="692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>
                <a:solidFill>
                  <a:schemeClr val="accent1"/>
                </a:solidFill>
                <a:latin typeface="Bahnschrift" panose="020B0502040204020203" pitchFamily="34" charset="0"/>
                <a:cs typeface="Leelawadee" panose="020B0502040204020203" pitchFamily="34" charset="-34"/>
              </a:defRPr>
            </a:lvl1pPr>
          </a:lstStyle>
          <a:p>
            <a:r>
              <a:rPr lang="es-CL" sz="1800" dirty="0">
                <a:latin typeface="Bahnschrift Condensed" panose="020B0502040204020203" pitchFamily="34" charset="0"/>
              </a:rPr>
              <a:t>2023 = 36,3%</a:t>
            </a:r>
          </a:p>
          <a:p>
            <a:r>
              <a:rPr lang="es-CL" sz="1050" dirty="0">
                <a:latin typeface="Bahnschrift Condensed" panose="020B0502040204020203" pitchFamily="34" charset="0"/>
              </a:rPr>
              <a:t>INCLUYE ANTICIPOS A PÚBLICOS Y PRIVADOS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DAB9ED7-9E40-4076-9901-5A57E2637004}"/>
              </a:ext>
            </a:extLst>
          </p:cNvPr>
          <p:cNvSpPr txBox="1"/>
          <p:nvPr/>
        </p:nvSpPr>
        <p:spPr>
          <a:xfrm>
            <a:off x="5460248" y="3478402"/>
            <a:ext cx="1186543" cy="6924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none" rtlCol="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>
                <a:solidFill>
                  <a:schemeClr val="accent1"/>
                </a:solidFill>
                <a:latin typeface="Bahnschrift" panose="020B0502040204020203" pitchFamily="34" charset="0"/>
                <a:cs typeface="Leelawadee" panose="020B0502040204020203" pitchFamily="34" charset="-34"/>
              </a:defRPr>
            </a:lvl1pPr>
          </a:lstStyle>
          <a:p>
            <a:r>
              <a:rPr lang="es-CL" sz="1800" dirty="0">
                <a:latin typeface="Bahnschrift Condensed" panose="020B0502040204020203" pitchFamily="34" charset="0"/>
              </a:rPr>
              <a:t>2024 = 24,4%</a:t>
            </a:r>
          </a:p>
          <a:p>
            <a:r>
              <a:rPr lang="es-CL" sz="1050" dirty="0">
                <a:latin typeface="Bahnschrift Condensed" panose="020B0502040204020203" pitchFamily="34" charset="0"/>
              </a:rPr>
              <a:t>NO INCLUYE ANTICIPOS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01EFA4-7F08-43BA-A978-AAE66F6FAFE4}"/>
              </a:ext>
            </a:extLst>
          </p:cNvPr>
          <p:cNvSpPr txBox="1"/>
          <p:nvPr/>
        </p:nvSpPr>
        <p:spPr>
          <a:xfrm>
            <a:off x="6922784" y="3483403"/>
            <a:ext cx="1398732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>
                <a:solidFill>
                  <a:schemeClr val="accent1"/>
                </a:solidFill>
                <a:latin typeface="Bahnschrift" panose="020B0502040204020203" pitchFamily="34" charset="0"/>
                <a:cs typeface="Leelawadee" panose="020B0502040204020203" pitchFamily="34" charset="-34"/>
              </a:defRPr>
            </a:lvl1pPr>
          </a:lstStyle>
          <a:p>
            <a:r>
              <a:rPr lang="es-CL" sz="1800" dirty="0">
                <a:latin typeface="Bahnschrift Condensed" panose="020B0502040204020203" pitchFamily="34" charset="0"/>
              </a:rPr>
              <a:t>M$ 4.190.135</a:t>
            </a:r>
          </a:p>
          <a:p>
            <a:r>
              <a:rPr lang="es-CL" sz="1050" dirty="0">
                <a:latin typeface="Bahnschrift Condensed" panose="020B0502040204020203" pitchFamily="34" charset="0"/>
              </a:rPr>
              <a:t>ANTICIPOS OTORGADOS </a:t>
            </a:r>
          </a:p>
          <a:p>
            <a:r>
              <a:rPr lang="es-CL" sz="1050" dirty="0">
                <a:latin typeface="Bahnschrift Condensed" panose="020B0502040204020203" pitchFamily="34" charset="0"/>
              </a:rPr>
              <a:t>SIN RENDIR, A JUNIO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D07D03-90EA-48CC-BB90-F72773B25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11" y="1970201"/>
            <a:ext cx="6912028" cy="820803"/>
          </a:xfrm>
          <a:prstGeom prst="rect">
            <a:avLst/>
          </a:prstGeom>
        </p:spPr>
      </p:pic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98E29BB6-1158-4160-80AD-B2818B42FC2F}"/>
              </a:ext>
            </a:extLst>
          </p:cNvPr>
          <p:cNvSpPr/>
          <p:nvPr/>
        </p:nvSpPr>
        <p:spPr>
          <a:xfrm>
            <a:off x="7269451" y="2484011"/>
            <a:ext cx="705398" cy="394522"/>
          </a:xfrm>
          <a:custGeom>
            <a:avLst/>
            <a:gdLst>
              <a:gd name="connsiteX0" fmla="*/ 169769 w 844460"/>
              <a:gd name="connsiteY0" fmla="*/ 634041 h 705302"/>
              <a:gd name="connsiteX1" fmla="*/ 682092 w 844460"/>
              <a:gd name="connsiteY1" fmla="*/ 530280 h 705302"/>
              <a:gd name="connsiteX2" fmla="*/ 844220 w 844460"/>
              <a:gd name="connsiteY2" fmla="*/ 335726 h 705302"/>
              <a:gd name="connsiteX3" fmla="*/ 656152 w 844460"/>
              <a:gd name="connsiteY3" fmla="*/ 30926 h 705302"/>
              <a:gd name="connsiteX4" fmla="*/ 280016 w 844460"/>
              <a:gd name="connsiteY4" fmla="*/ 37412 h 705302"/>
              <a:gd name="connsiteX5" fmla="*/ 40067 w 844460"/>
              <a:gd name="connsiteY5" fmla="*/ 270875 h 705302"/>
              <a:gd name="connsiteX6" fmla="*/ 53037 w 844460"/>
              <a:gd name="connsiteY6" fmla="*/ 491369 h 705302"/>
              <a:gd name="connsiteX7" fmla="*/ 552390 w 844460"/>
              <a:gd name="connsiteY7" fmla="*/ 679437 h 705302"/>
              <a:gd name="connsiteX8" fmla="*/ 610756 w 844460"/>
              <a:gd name="connsiteY8" fmla="*/ 698892 h 70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460" h="705302">
                <a:moveTo>
                  <a:pt x="169769" y="634041"/>
                </a:moveTo>
                <a:cubicBezTo>
                  <a:pt x="369726" y="607020"/>
                  <a:pt x="569684" y="579999"/>
                  <a:pt x="682092" y="530280"/>
                </a:cubicBezTo>
                <a:cubicBezTo>
                  <a:pt x="794500" y="480561"/>
                  <a:pt x="848543" y="418952"/>
                  <a:pt x="844220" y="335726"/>
                </a:cubicBezTo>
                <a:cubicBezTo>
                  <a:pt x="839897" y="252500"/>
                  <a:pt x="750186" y="80645"/>
                  <a:pt x="656152" y="30926"/>
                </a:cubicBezTo>
                <a:cubicBezTo>
                  <a:pt x="562118" y="-18793"/>
                  <a:pt x="382697" y="-2579"/>
                  <a:pt x="280016" y="37412"/>
                </a:cubicBezTo>
                <a:cubicBezTo>
                  <a:pt x="177335" y="77403"/>
                  <a:pt x="77897" y="195215"/>
                  <a:pt x="40067" y="270875"/>
                </a:cubicBezTo>
                <a:cubicBezTo>
                  <a:pt x="2237" y="346534"/>
                  <a:pt x="-32350" y="423275"/>
                  <a:pt x="53037" y="491369"/>
                </a:cubicBezTo>
                <a:cubicBezTo>
                  <a:pt x="138424" y="559463"/>
                  <a:pt x="459437" y="644850"/>
                  <a:pt x="552390" y="679437"/>
                </a:cubicBezTo>
                <a:cubicBezTo>
                  <a:pt x="645343" y="714024"/>
                  <a:pt x="628049" y="706458"/>
                  <a:pt x="610756" y="69889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3421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os 4"/>
          <p:cNvSpPr/>
          <p:nvPr/>
        </p:nvSpPr>
        <p:spPr>
          <a:xfrm>
            <a:off x="-330925" y="355251"/>
            <a:ext cx="1349828" cy="414020"/>
          </a:xfrm>
          <a:prstGeom prst="flowChartInputOutpu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Google Shape;57;p15"/>
          <p:cNvSpPr txBox="1">
            <a:spLocks/>
          </p:cNvSpPr>
          <p:nvPr/>
        </p:nvSpPr>
        <p:spPr>
          <a:xfrm>
            <a:off x="496388" y="177088"/>
            <a:ext cx="681010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8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INVERSIÓN REGIONAL</a:t>
            </a:r>
            <a:endParaRPr lang="es-MX" sz="38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Datos 7"/>
          <p:cNvSpPr/>
          <p:nvPr/>
        </p:nvSpPr>
        <p:spPr>
          <a:xfrm>
            <a:off x="-383176" y="890465"/>
            <a:ext cx="1075509" cy="357868"/>
          </a:xfrm>
          <a:prstGeom prst="flowChartInputOutpu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Google Shape;57;p15"/>
          <p:cNvSpPr txBox="1">
            <a:spLocks/>
          </p:cNvSpPr>
          <p:nvPr/>
        </p:nvSpPr>
        <p:spPr>
          <a:xfrm>
            <a:off x="809614" y="740546"/>
            <a:ext cx="6706167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DISTRIBUCIÓN POR MARCOS PRESUPUESTARIOS – AVANCE A JUNIO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45977" y="1279848"/>
            <a:ext cx="7963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>
                <a:solidFill>
                  <a:schemeClr val="bg2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 la clasificación de programas y proyectos a financiar, aprobado por el Consejo Regional, y que obedece a un abordaje estratégico y territorial de la inversión.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7375C1-473C-49E4-BFA5-65E8A115B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00" y="2264188"/>
            <a:ext cx="6606125" cy="2358196"/>
          </a:xfrm>
          <a:prstGeom prst="rect">
            <a:avLst/>
          </a:prstGeom>
        </p:spPr>
      </p:pic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5CCB8F84-91DC-4461-BC86-FBE40E23E43B}"/>
              </a:ext>
            </a:extLst>
          </p:cNvPr>
          <p:cNvSpPr/>
          <p:nvPr/>
        </p:nvSpPr>
        <p:spPr>
          <a:xfrm>
            <a:off x="7222157" y="3571200"/>
            <a:ext cx="413568" cy="511200"/>
          </a:xfrm>
          <a:custGeom>
            <a:avLst/>
            <a:gdLst>
              <a:gd name="connsiteX0" fmla="*/ 169769 w 844460"/>
              <a:gd name="connsiteY0" fmla="*/ 634041 h 705302"/>
              <a:gd name="connsiteX1" fmla="*/ 682092 w 844460"/>
              <a:gd name="connsiteY1" fmla="*/ 530280 h 705302"/>
              <a:gd name="connsiteX2" fmla="*/ 844220 w 844460"/>
              <a:gd name="connsiteY2" fmla="*/ 335726 h 705302"/>
              <a:gd name="connsiteX3" fmla="*/ 656152 w 844460"/>
              <a:gd name="connsiteY3" fmla="*/ 30926 h 705302"/>
              <a:gd name="connsiteX4" fmla="*/ 280016 w 844460"/>
              <a:gd name="connsiteY4" fmla="*/ 37412 h 705302"/>
              <a:gd name="connsiteX5" fmla="*/ 40067 w 844460"/>
              <a:gd name="connsiteY5" fmla="*/ 270875 h 705302"/>
              <a:gd name="connsiteX6" fmla="*/ 53037 w 844460"/>
              <a:gd name="connsiteY6" fmla="*/ 491369 h 705302"/>
              <a:gd name="connsiteX7" fmla="*/ 552390 w 844460"/>
              <a:gd name="connsiteY7" fmla="*/ 679437 h 705302"/>
              <a:gd name="connsiteX8" fmla="*/ 610756 w 844460"/>
              <a:gd name="connsiteY8" fmla="*/ 698892 h 70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460" h="705302">
                <a:moveTo>
                  <a:pt x="169769" y="634041"/>
                </a:moveTo>
                <a:cubicBezTo>
                  <a:pt x="369726" y="607020"/>
                  <a:pt x="569684" y="579999"/>
                  <a:pt x="682092" y="530280"/>
                </a:cubicBezTo>
                <a:cubicBezTo>
                  <a:pt x="794500" y="480561"/>
                  <a:pt x="848543" y="418952"/>
                  <a:pt x="844220" y="335726"/>
                </a:cubicBezTo>
                <a:cubicBezTo>
                  <a:pt x="839897" y="252500"/>
                  <a:pt x="750186" y="80645"/>
                  <a:pt x="656152" y="30926"/>
                </a:cubicBezTo>
                <a:cubicBezTo>
                  <a:pt x="562118" y="-18793"/>
                  <a:pt x="382697" y="-2579"/>
                  <a:pt x="280016" y="37412"/>
                </a:cubicBezTo>
                <a:cubicBezTo>
                  <a:pt x="177335" y="77403"/>
                  <a:pt x="77897" y="195215"/>
                  <a:pt x="40067" y="270875"/>
                </a:cubicBezTo>
                <a:cubicBezTo>
                  <a:pt x="2237" y="346534"/>
                  <a:pt x="-32350" y="423275"/>
                  <a:pt x="53037" y="491369"/>
                </a:cubicBezTo>
                <a:cubicBezTo>
                  <a:pt x="138424" y="559463"/>
                  <a:pt x="459437" y="644850"/>
                  <a:pt x="552390" y="679437"/>
                </a:cubicBezTo>
                <a:cubicBezTo>
                  <a:pt x="645343" y="714024"/>
                  <a:pt x="628049" y="706458"/>
                  <a:pt x="610756" y="69889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5FBDFD9-F0CD-4C87-842D-5FC97204A5F2}"/>
              </a:ext>
            </a:extLst>
          </p:cNvPr>
          <p:cNvSpPr/>
          <p:nvPr/>
        </p:nvSpPr>
        <p:spPr>
          <a:xfrm>
            <a:off x="4283999" y="4166446"/>
            <a:ext cx="594789" cy="266975"/>
          </a:xfrm>
          <a:custGeom>
            <a:avLst/>
            <a:gdLst>
              <a:gd name="connsiteX0" fmla="*/ 169769 w 844460"/>
              <a:gd name="connsiteY0" fmla="*/ 634041 h 705302"/>
              <a:gd name="connsiteX1" fmla="*/ 682092 w 844460"/>
              <a:gd name="connsiteY1" fmla="*/ 530280 h 705302"/>
              <a:gd name="connsiteX2" fmla="*/ 844220 w 844460"/>
              <a:gd name="connsiteY2" fmla="*/ 335726 h 705302"/>
              <a:gd name="connsiteX3" fmla="*/ 656152 w 844460"/>
              <a:gd name="connsiteY3" fmla="*/ 30926 h 705302"/>
              <a:gd name="connsiteX4" fmla="*/ 280016 w 844460"/>
              <a:gd name="connsiteY4" fmla="*/ 37412 h 705302"/>
              <a:gd name="connsiteX5" fmla="*/ 40067 w 844460"/>
              <a:gd name="connsiteY5" fmla="*/ 270875 h 705302"/>
              <a:gd name="connsiteX6" fmla="*/ 53037 w 844460"/>
              <a:gd name="connsiteY6" fmla="*/ 491369 h 705302"/>
              <a:gd name="connsiteX7" fmla="*/ 552390 w 844460"/>
              <a:gd name="connsiteY7" fmla="*/ 679437 h 705302"/>
              <a:gd name="connsiteX8" fmla="*/ 610756 w 844460"/>
              <a:gd name="connsiteY8" fmla="*/ 698892 h 70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460" h="705302">
                <a:moveTo>
                  <a:pt x="169769" y="634041"/>
                </a:moveTo>
                <a:cubicBezTo>
                  <a:pt x="369726" y="607020"/>
                  <a:pt x="569684" y="579999"/>
                  <a:pt x="682092" y="530280"/>
                </a:cubicBezTo>
                <a:cubicBezTo>
                  <a:pt x="794500" y="480561"/>
                  <a:pt x="848543" y="418952"/>
                  <a:pt x="844220" y="335726"/>
                </a:cubicBezTo>
                <a:cubicBezTo>
                  <a:pt x="839897" y="252500"/>
                  <a:pt x="750186" y="80645"/>
                  <a:pt x="656152" y="30926"/>
                </a:cubicBezTo>
                <a:cubicBezTo>
                  <a:pt x="562118" y="-18793"/>
                  <a:pt x="382697" y="-2579"/>
                  <a:pt x="280016" y="37412"/>
                </a:cubicBezTo>
                <a:cubicBezTo>
                  <a:pt x="177335" y="77403"/>
                  <a:pt x="77897" y="195215"/>
                  <a:pt x="40067" y="270875"/>
                </a:cubicBezTo>
                <a:cubicBezTo>
                  <a:pt x="2237" y="346534"/>
                  <a:pt x="-32350" y="423275"/>
                  <a:pt x="53037" y="491369"/>
                </a:cubicBezTo>
                <a:cubicBezTo>
                  <a:pt x="138424" y="559463"/>
                  <a:pt x="459437" y="644850"/>
                  <a:pt x="552390" y="679437"/>
                </a:cubicBezTo>
                <a:cubicBezTo>
                  <a:pt x="645343" y="714024"/>
                  <a:pt x="628049" y="706458"/>
                  <a:pt x="610756" y="69889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65909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os 4">
            <a:extLst>
              <a:ext uri="{FF2B5EF4-FFF2-40B4-BE49-F238E27FC236}">
                <a16:creationId xmlns:a16="http://schemas.microsoft.com/office/drawing/2014/main" id="{3028FE1E-E12F-4C0A-BB2F-52A328EF8DAB}"/>
              </a:ext>
            </a:extLst>
          </p:cNvPr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Google Shape;57;p15">
            <a:extLst>
              <a:ext uri="{FF2B5EF4-FFF2-40B4-BE49-F238E27FC236}">
                <a16:creationId xmlns:a16="http://schemas.microsoft.com/office/drawing/2014/main" id="{E38B5B95-06A2-4BD1-9870-530B95358D0A}"/>
              </a:ext>
            </a:extLst>
          </p:cNvPr>
          <p:cNvSpPr txBox="1">
            <a:spLocks/>
          </p:cNvSpPr>
          <p:nvPr/>
        </p:nvSpPr>
        <p:spPr>
          <a:xfrm>
            <a:off x="942314" y="161471"/>
            <a:ext cx="5980470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INVERSIÓN REGIONAL</a:t>
            </a:r>
            <a:endParaRPr lang="es-MX" sz="36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5" name="Datos 7">
            <a:extLst>
              <a:ext uri="{FF2B5EF4-FFF2-40B4-BE49-F238E27FC236}">
                <a16:creationId xmlns:a16="http://schemas.microsoft.com/office/drawing/2014/main" id="{F449601F-AA41-41AD-B1E2-41F6628A5F54}"/>
              </a:ext>
            </a:extLst>
          </p:cNvPr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Google Shape;57;p15">
            <a:extLst>
              <a:ext uri="{FF2B5EF4-FFF2-40B4-BE49-F238E27FC236}">
                <a16:creationId xmlns:a16="http://schemas.microsoft.com/office/drawing/2014/main" id="{D9C7B4E6-F9BB-4663-97D0-ED3B166443FE}"/>
              </a:ext>
            </a:extLst>
          </p:cNvPr>
          <p:cNvSpPr txBox="1">
            <a:spLocks/>
          </p:cNvSpPr>
          <p:nvPr/>
        </p:nvSpPr>
        <p:spPr>
          <a:xfrm>
            <a:off x="727535" y="806661"/>
            <a:ext cx="5257391" cy="42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EJECUCIÓN PRESUPUESTARIA A </a:t>
            </a:r>
            <a:r>
              <a:rPr lang="es-MX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*</a:t>
            </a:r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MAYO 2024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8BE609-F75E-44D7-98E8-BD7B676A4164}"/>
              </a:ext>
            </a:extLst>
          </p:cNvPr>
          <p:cNvSpPr txBox="1"/>
          <p:nvPr/>
        </p:nvSpPr>
        <p:spPr>
          <a:xfrm>
            <a:off x="8086928" y="3625992"/>
            <a:ext cx="98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11°</a:t>
            </a:r>
            <a:r>
              <a:rPr lang="es-CL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Lugar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C43EFFC-5D94-45AB-BC2B-FE15B73A6AB6}"/>
              </a:ext>
            </a:extLst>
          </p:cNvPr>
          <p:cNvSpPr txBox="1"/>
          <p:nvPr/>
        </p:nvSpPr>
        <p:spPr>
          <a:xfrm>
            <a:off x="309740" y="4570605"/>
            <a:ext cx="71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Fuente: DIPRES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0D6619-F029-428A-BB92-02AAD8F3E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61" t="22262" r="10000" b="10532"/>
          <a:stretch/>
        </p:blipFill>
        <p:spPr>
          <a:xfrm>
            <a:off x="1122786" y="1271768"/>
            <a:ext cx="6776075" cy="382205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0D96998-A79D-40EF-B5F4-0515340EFC24}"/>
              </a:ext>
            </a:extLst>
          </p:cNvPr>
          <p:cNvSpPr/>
          <p:nvPr/>
        </p:nvSpPr>
        <p:spPr>
          <a:xfrm>
            <a:off x="4669277" y="3832257"/>
            <a:ext cx="3488987" cy="1625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339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271322" y="2843039"/>
            <a:ext cx="46368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Corresponde a los estudios (iniciados el 2021), con retraso importante en su inicio, pero actualmente con un avance “normal”: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Análisis de antecedentes para generar instrumentos de gestión ambiental, cuenca del Río Bueno (recién contratado- MMA).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Diagnóstico Integral de Humedales, Región de Los Ríos (terminando).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288333" y="3596951"/>
            <a:ext cx="265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221841" y="4012590"/>
            <a:ext cx="3325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es-CL" sz="3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16%</a:t>
            </a:r>
          </a:p>
          <a:p>
            <a:pPr algn="ctr"/>
            <a:r>
              <a:rPr lang="es-CL" sz="28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Presupuesto Devengado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57761-4732-44F2-993D-E6AD938B83EC}"/>
              </a:ext>
            </a:extLst>
          </p:cNvPr>
          <p:cNvSpPr txBox="1"/>
          <p:nvPr/>
        </p:nvSpPr>
        <p:spPr>
          <a:xfrm>
            <a:off x="119377" y="1661995"/>
            <a:ext cx="280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TOTAL M$ 374.787</a:t>
            </a:r>
          </a:p>
        </p:txBody>
      </p:sp>
      <p:sp>
        <p:nvSpPr>
          <p:cNvPr id="18" name="Google Shape;57;p15">
            <a:extLst>
              <a:ext uri="{FF2B5EF4-FFF2-40B4-BE49-F238E27FC236}">
                <a16:creationId xmlns:a16="http://schemas.microsoft.com/office/drawing/2014/main" id="{95522508-3340-4651-8B6F-0DEC0C0802AC}"/>
              </a:ext>
            </a:extLst>
          </p:cNvPr>
          <p:cNvSpPr txBox="1">
            <a:spLocks/>
          </p:cNvSpPr>
          <p:nvPr/>
        </p:nvSpPr>
        <p:spPr>
          <a:xfrm>
            <a:off x="701041" y="139337"/>
            <a:ext cx="6413862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INVERSIÓN REGIONAL</a:t>
            </a:r>
            <a:endParaRPr lang="es-MX" sz="36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Google Shape;57;p15">
            <a:extLst>
              <a:ext uri="{FF2B5EF4-FFF2-40B4-BE49-F238E27FC236}">
                <a16:creationId xmlns:a16="http://schemas.microsoft.com/office/drawing/2014/main" id="{E7575E7E-F3D2-4C60-BB91-4A0F7C8ED937}"/>
              </a:ext>
            </a:extLst>
          </p:cNvPr>
          <p:cNvSpPr txBox="1">
            <a:spLocks/>
          </p:cNvSpPr>
          <p:nvPr/>
        </p:nvSpPr>
        <p:spPr>
          <a:xfrm>
            <a:off x="16337" y="696076"/>
            <a:ext cx="480991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AVANCE PRESUPUESTARIO AL 30.06.2024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Datos 4">
            <a:extLst>
              <a:ext uri="{FF2B5EF4-FFF2-40B4-BE49-F238E27FC236}">
                <a16:creationId xmlns:a16="http://schemas.microsoft.com/office/drawing/2014/main" id="{33B33CAA-AD5F-40F2-BAF4-C00BC247CA3A}"/>
              </a:ext>
            </a:extLst>
          </p:cNvPr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Datos 7">
            <a:extLst>
              <a:ext uri="{FF2B5EF4-FFF2-40B4-BE49-F238E27FC236}">
                <a16:creationId xmlns:a16="http://schemas.microsoft.com/office/drawing/2014/main" id="{059F2F89-D743-49AB-A15C-230035C1B7DC}"/>
              </a:ext>
            </a:extLst>
          </p:cNvPr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BB12B61-678A-43E6-A03E-368BC175F099}"/>
              </a:ext>
            </a:extLst>
          </p:cNvPr>
          <p:cNvCxnSpPr>
            <a:cxnSpLocks/>
          </p:cNvCxnSpPr>
          <p:nvPr/>
        </p:nvCxnSpPr>
        <p:spPr>
          <a:xfrm>
            <a:off x="2705056" y="1947620"/>
            <a:ext cx="1301684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BA51F3E-C577-43B9-830F-902D40A9492A}"/>
              </a:ext>
            </a:extLst>
          </p:cNvPr>
          <p:cNvSpPr/>
          <p:nvPr/>
        </p:nvSpPr>
        <p:spPr>
          <a:xfrm>
            <a:off x="4073363" y="1642974"/>
            <a:ext cx="48920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22 – BIENES Y SERVICIOS DE CONSUMO,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sigue representando el </a:t>
            </a:r>
            <a:r>
              <a:rPr lang="es-CL" sz="20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0,5%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del total del presupuesto del programa de inversión regional del Gobierno Regional.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04853F-2DF5-4E7D-B63F-D5979B0FA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28" y="2437151"/>
            <a:ext cx="3751557" cy="239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288333" y="3596951"/>
            <a:ext cx="265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30506" y="2321358"/>
            <a:ext cx="15054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es-CL" sz="3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4,3%</a:t>
            </a:r>
          </a:p>
          <a:p>
            <a:pPr algn="ctr"/>
            <a:r>
              <a:rPr lang="es-CL" sz="24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Presupuesto</a:t>
            </a:r>
          </a:p>
          <a:p>
            <a:pPr algn="ctr"/>
            <a:r>
              <a:rPr lang="es-CL" sz="24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 Devengado</a:t>
            </a:r>
          </a:p>
          <a:p>
            <a:pPr algn="ctr"/>
            <a:r>
              <a:rPr lang="es-MX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G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losa 15 Ley Presupuesto 2024</a:t>
            </a:r>
          </a:p>
          <a:p>
            <a:pPr algn="ctr"/>
            <a:endParaRPr lang="es-CL" sz="2400" b="1" dirty="0">
              <a:solidFill>
                <a:schemeClr val="accent6">
                  <a:lumMod val="75000"/>
                </a:schemeClr>
              </a:solidFill>
              <a:latin typeface="Bahnschrift Condensed" panose="020B0502040204020203" pitchFamily="34" charset="0"/>
              <a:sym typeface="Fira San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57761-4732-44F2-993D-E6AD938B83EC}"/>
              </a:ext>
            </a:extLst>
          </p:cNvPr>
          <p:cNvSpPr txBox="1"/>
          <p:nvPr/>
        </p:nvSpPr>
        <p:spPr>
          <a:xfrm>
            <a:off x="0" y="1319076"/>
            <a:ext cx="306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TOTAL M$ 21.668.642</a:t>
            </a:r>
          </a:p>
        </p:txBody>
      </p:sp>
      <p:sp>
        <p:nvSpPr>
          <p:cNvPr id="18" name="Google Shape;57;p15">
            <a:extLst>
              <a:ext uri="{FF2B5EF4-FFF2-40B4-BE49-F238E27FC236}">
                <a16:creationId xmlns:a16="http://schemas.microsoft.com/office/drawing/2014/main" id="{95522508-3340-4651-8B6F-0DEC0C0802AC}"/>
              </a:ext>
            </a:extLst>
          </p:cNvPr>
          <p:cNvSpPr txBox="1">
            <a:spLocks/>
          </p:cNvSpPr>
          <p:nvPr/>
        </p:nvSpPr>
        <p:spPr>
          <a:xfrm>
            <a:off x="701041" y="139337"/>
            <a:ext cx="6413862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INVERSIÓN REGIONAL</a:t>
            </a:r>
            <a:endParaRPr lang="es-MX" sz="36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Google Shape;57;p15">
            <a:extLst>
              <a:ext uri="{FF2B5EF4-FFF2-40B4-BE49-F238E27FC236}">
                <a16:creationId xmlns:a16="http://schemas.microsoft.com/office/drawing/2014/main" id="{E7575E7E-F3D2-4C60-BB91-4A0F7C8ED937}"/>
              </a:ext>
            </a:extLst>
          </p:cNvPr>
          <p:cNvSpPr txBox="1">
            <a:spLocks/>
          </p:cNvSpPr>
          <p:nvPr/>
        </p:nvSpPr>
        <p:spPr>
          <a:xfrm>
            <a:off x="16337" y="655138"/>
            <a:ext cx="480991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AVANCE PRESUPUESTARIO AL 30.06.2024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Datos 4">
            <a:extLst>
              <a:ext uri="{FF2B5EF4-FFF2-40B4-BE49-F238E27FC236}">
                <a16:creationId xmlns:a16="http://schemas.microsoft.com/office/drawing/2014/main" id="{33B33CAA-AD5F-40F2-BAF4-C00BC247CA3A}"/>
              </a:ext>
            </a:extLst>
          </p:cNvPr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Datos 7">
            <a:extLst>
              <a:ext uri="{FF2B5EF4-FFF2-40B4-BE49-F238E27FC236}">
                <a16:creationId xmlns:a16="http://schemas.microsoft.com/office/drawing/2014/main" id="{059F2F89-D743-49AB-A15C-230035C1B7DC}"/>
              </a:ext>
            </a:extLst>
          </p:cNvPr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BB12B61-678A-43E6-A03E-368BC175F099}"/>
              </a:ext>
            </a:extLst>
          </p:cNvPr>
          <p:cNvCxnSpPr>
            <a:cxnSpLocks/>
          </p:cNvCxnSpPr>
          <p:nvPr/>
        </p:nvCxnSpPr>
        <p:spPr>
          <a:xfrm>
            <a:off x="2795994" y="1580686"/>
            <a:ext cx="1351254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BA51F3E-C577-43B9-830F-902D40A9492A}"/>
              </a:ext>
            </a:extLst>
          </p:cNvPr>
          <p:cNvSpPr/>
          <p:nvPr/>
        </p:nvSpPr>
        <p:spPr>
          <a:xfrm>
            <a:off x="4147248" y="1213227"/>
            <a:ext cx="4867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24 – TRANSFERENCIAS CORRIENTES,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representa el </a:t>
            </a:r>
            <a:r>
              <a:rPr lang="es-CL" sz="20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30,5%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del total del presupuesto del programa de inversión regional del Gobierno Regional</a:t>
            </a:r>
            <a:r>
              <a:rPr lang="es-CL" sz="1200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AFB74A-EA16-468D-BBA7-49AAB3A1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085" y="2144627"/>
            <a:ext cx="6547923" cy="285953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BE809C7C-BF49-4C62-999E-25B809908A19}"/>
              </a:ext>
            </a:extLst>
          </p:cNvPr>
          <p:cNvSpPr/>
          <p:nvPr/>
        </p:nvSpPr>
        <p:spPr>
          <a:xfrm>
            <a:off x="2288334" y="2635138"/>
            <a:ext cx="6525160" cy="16257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7F97D7A-D2D7-4307-9B8F-33519CAA6686}"/>
              </a:ext>
            </a:extLst>
          </p:cNvPr>
          <p:cNvSpPr/>
          <p:nvPr/>
        </p:nvSpPr>
        <p:spPr>
          <a:xfrm>
            <a:off x="6959195" y="3178259"/>
            <a:ext cx="611392" cy="16257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9624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288333" y="3596951"/>
            <a:ext cx="265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09141" y="2338914"/>
            <a:ext cx="150545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es-CL" sz="3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$0</a:t>
            </a:r>
          </a:p>
          <a:p>
            <a:pPr algn="ctr"/>
            <a:r>
              <a:rPr lang="es-CL" sz="24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Presupuesto</a:t>
            </a:r>
          </a:p>
          <a:p>
            <a:pPr algn="ctr"/>
            <a:r>
              <a:rPr lang="es-CL" sz="24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 Devengado</a:t>
            </a:r>
          </a:p>
          <a:p>
            <a:pPr algn="ctr"/>
            <a:r>
              <a:rPr lang="es-MX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Distinto a año 2023. Res. 30 CGR</a:t>
            </a:r>
            <a:endParaRPr lang="es-CL" b="1" dirty="0">
              <a:solidFill>
                <a:schemeClr val="accent6">
                  <a:lumMod val="75000"/>
                </a:schemeClr>
              </a:solidFill>
              <a:latin typeface="Bahnschrift Condensed" panose="020B0502040204020203" pitchFamily="34" charset="0"/>
              <a:sym typeface="Fira San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57761-4732-44F2-993D-E6AD938B83EC}"/>
              </a:ext>
            </a:extLst>
          </p:cNvPr>
          <p:cNvSpPr txBox="1"/>
          <p:nvPr/>
        </p:nvSpPr>
        <p:spPr>
          <a:xfrm>
            <a:off x="0" y="1377112"/>
            <a:ext cx="306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TOTAL M$ 21.668.642</a:t>
            </a:r>
          </a:p>
        </p:txBody>
      </p:sp>
      <p:sp>
        <p:nvSpPr>
          <p:cNvPr id="18" name="Google Shape;57;p15">
            <a:extLst>
              <a:ext uri="{FF2B5EF4-FFF2-40B4-BE49-F238E27FC236}">
                <a16:creationId xmlns:a16="http://schemas.microsoft.com/office/drawing/2014/main" id="{95522508-3340-4651-8B6F-0DEC0C0802AC}"/>
              </a:ext>
            </a:extLst>
          </p:cNvPr>
          <p:cNvSpPr txBox="1">
            <a:spLocks/>
          </p:cNvSpPr>
          <p:nvPr/>
        </p:nvSpPr>
        <p:spPr>
          <a:xfrm>
            <a:off x="701041" y="139337"/>
            <a:ext cx="6413862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INVERSIÓN REGIONAL</a:t>
            </a:r>
            <a:endParaRPr lang="es-MX" sz="36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Google Shape;57;p15">
            <a:extLst>
              <a:ext uri="{FF2B5EF4-FFF2-40B4-BE49-F238E27FC236}">
                <a16:creationId xmlns:a16="http://schemas.microsoft.com/office/drawing/2014/main" id="{E7575E7E-F3D2-4C60-BB91-4A0F7C8ED937}"/>
              </a:ext>
            </a:extLst>
          </p:cNvPr>
          <p:cNvSpPr txBox="1">
            <a:spLocks/>
          </p:cNvSpPr>
          <p:nvPr/>
        </p:nvSpPr>
        <p:spPr>
          <a:xfrm>
            <a:off x="16337" y="696076"/>
            <a:ext cx="480991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AVANCE PRESUPUESTARIO AL 30.06.2024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Datos 4">
            <a:extLst>
              <a:ext uri="{FF2B5EF4-FFF2-40B4-BE49-F238E27FC236}">
                <a16:creationId xmlns:a16="http://schemas.microsoft.com/office/drawing/2014/main" id="{33B33CAA-AD5F-40F2-BAF4-C00BC247CA3A}"/>
              </a:ext>
            </a:extLst>
          </p:cNvPr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Datos 7">
            <a:extLst>
              <a:ext uri="{FF2B5EF4-FFF2-40B4-BE49-F238E27FC236}">
                <a16:creationId xmlns:a16="http://schemas.microsoft.com/office/drawing/2014/main" id="{059F2F89-D743-49AB-A15C-230035C1B7DC}"/>
              </a:ext>
            </a:extLst>
          </p:cNvPr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BB12B61-678A-43E6-A03E-368BC175F099}"/>
              </a:ext>
            </a:extLst>
          </p:cNvPr>
          <p:cNvCxnSpPr>
            <a:cxnSpLocks/>
          </p:cNvCxnSpPr>
          <p:nvPr/>
        </p:nvCxnSpPr>
        <p:spPr>
          <a:xfrm>
            <a:off x="2883519" y="1638722"/>
            <a:ext cx="1351254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BA51F3E-C577-43B9-830F-902D40A9492A}"/>
              </a:ext>
            </a:extLst>
          </p:cNvPr>
          <p:cNvSpPr/>
          <p:nvPr/>
        </p:nvSpPr>
        <p:spPr>
          <a:xfrm>
            <a:off x="4234773" y="1258559"/>
            <a:ext cx="4809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24 – TRANSFERENCIAS CORRIENTES,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representa el </a:t>
            </a:r>
            <a:r>
              <a:rPr lang="es-CL" sz="20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30,5%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del total del presupuesto del programa de inversión regional del Gobierno Regional</a:t>
            </a:r>
            <a:r>
              <a:rPr lang="es-CL" sz="1200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85C3DF0-4D07-44F9-8E89-03356B9D5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333" y="2213559"/>
            <a:ext cx="6343035" cy="293112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BE809C7C-BF49-4C62-999E-25B809908A19}"/>
              </a:ext>
            </a:extLst>
          </p:cNvPr>
          <p:cNvSpPr/>
          <p:nvPr/>
        </p:nvSpPr>
        <p:spPr>
          <a:xfrm>
            <a:off x="2603417" y="2642018"/>
            <a:ext cx="6343036" cy="13845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4910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288333" y="3596951"/>
            <a:ext cx="265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57761-4732-44F2-993D-E6AD938B83EC}"/>
              </a:ext>
            </a:extLst>
          </p:cNvPr>
          <p:cNvSpPr txBox="1"/>
          <p:nvPr/>
        </p:nvSpPr>
        <p:spPr>
          <a:xfrm>
            <a:off x="459024" y="1609103"/>
            <a:ext cx="25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TOTAL M$ 6.000.000</a:t>
            </a:r>
          </a:p>
        </p:txBody>
      </p:sp>
      <p:sp>
        <p:nvSpPr>
          <p:cNvPr id="18" name="Google Shape;57;p15">
            <a:extLst>
              <a:ext uri="{FF2B5EF4-FFF2-40B4-BE49-F238E27FC236}">
                <a16:creationId xmlns:a16="http://schemas.microsoft.com/office/drawing/2014/main" id="{95522508-3340-4651-8B6F-0DEC0C0802AC}"/>
              </a:ext>
            </a:extLst>
          </p:cNvPr>
          <p:cNvSpPr txBox="1">
            <a:spLocks/>
          </p:cNvSpPr>
          <p:nvPr/>
        </p:nvSpPr>
        <p:spPr>
          <a:xfrm>
            <a:off x="701041" y="139337"/>
            <a:ext cx="6413862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INVERSIÓN REGIONAL</a:t>
            </a:r>
            <a:endParaRPr lang="es-MX" sz="36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Google Shape;57;p15">
            <a:extLst>
              <a:ext uri="{FF2B5EF4-FFF2-40B4-BE49-F238E27FC236}">
                <a16:creationId xmlns:a16="http://schemas.microsoft.com/office/drawing/2014/main" id="{E7575E7E-F3D2-4C60-BB91-4A0F7C8ED937}"/>
              </a:ext>
            </a:extLst>
          </p:cNvPr>
          <p:cNvSpPr txBox="1">
            <a:spLocks/>
          </p:cNvSpPr>
          <p:nvPr/>
        </p:nvSpPr>
        <p:spPr>
          <a:xfrm>
            <a:off x="16337" y="696076"/>
            <a:ext cx="480991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AVANCE PRESUPUESTARIO AL 30.06.2024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Datos 4">
            <a:extLst>
              <a:ext uri="{FF2B5EF4-FFF2-40B4-BE49-F238E27FC236}">
                <a16:creationId xmlns:a16="http://schemas.microsoft.com/office/drawing/2014/main" id="{33B33CAA-AD5F-40F2-BAF4-C00BC247CA3A}"/>
              </a:ext>
            </a:extLst>
          </p:cNvPr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Datos 7">
            <a:extLst>
              <a:ext uri="{FF2B5EF4-FFF2-40B4-BE49-F238E27FC236}">
                <a16:creationId xmlns:a16="http://schemas.microsoft.com/office/drawing/2014/main" id="{059F2F89-D743-49AB-A15C-230035C1B7DC}"/>
              </a:ext>
            </a:extLst>
          </p:cNvPr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BB12B61-678A-43E6-A03E-368BC175F099}"/>
              </a:ext>
            </a:extLst>
          </p:cNvPr>
          <p:cNvCxnSpPr>
            <a:cxnSpLocks/>
          </p:cNvCxnSpPr>
          <p:nvPr/>
        </p:nvCxnSpPr>
        <p:spPr>
          <a:xfrm>
            <a:off x="3057572" y="1882246"/>
            <a:ext cx="1650615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BA51F3E-C577-43B9-830F-902D40A9492A}"/>
              </a:ext>
            </a:extLst>
          </p:cNvPr>
          <p:cNvSpPr/>
          <p:nvPr/>
        </p:nvSpPr>
        <p:spPr>
          <a:xfrm>
            <a:off x="4837516" y="1660579"/>
            <a:ext cx="41425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29–ADQUISICIONES DE ACTIVOS NO FINANCIEROS,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representa el </a:t>
            </a:r>
            <a:r>
              <a:rPr lang="es-CL" sz="20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8,4%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del total del presupuesto del programa de inversión regional del Gobierno Regional.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356560" y="3139835"/>
            <a:ext cx="315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es-CL" sz="3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21%</a:t>
            </a:r>
          </a:p>
          <a:p>
            <a:pPr algn="ctr"/>
            <a:r>
              <a:rPr lang="es-CL" sz="24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Presupuesto Devengado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45008F-D381-4C6F-B531-6818AA32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24" y="2344673"/>
            <a:ext cx="3847461" cy="24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7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190807" y="3731998"/>
            <a:ext cx="265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000" dirty="0"/>
          </a:p>
        </p:txBody>
      </p:sp>
      <p:sp>
        <p:nvSpPr>
          <p:cNvPr id="18" name="Google Shape;57;p15">
            <a:extLst>
              <a:ext uri="{FF2B5EF4-FFF2-40B4-BE49-F238E27FC236}">
                <a16:creationId xmlns:a16="http://schemas.microsoft.com/office/drawing/2014/main" id="{95522508-3340-4651-8B6F-0DEC0C0802AC}"/>
              </a:ext>
            </a:extLst>
          </p:cNvPr>
          <p:cNvSpPr txBox="1">
            <a:spLocks/>
          </p:cNvSpPr>
          <p:nvPr/>
        </p:nvSpPr>
        <p:spPr>
          <a:xfrm>
            <a:off x="701041" y="57801"/>
            <a:ext cx="6413862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INVERSIÓN REGIONAL</a:t>
            </a:r>
            <a:endParaRPr lang="es-MX" sz="36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Google Shape;57;p15">
            <a:extLst>
              <a:ext uri="{FF2B5EF4-FFF2-40B4-BE49-F238E27FC236}">
                <a16:creationId xmlns:a16="http://schemas.microsoft.com/office/drawing/2014/main" id="{E7575E7E-F3D2-4C60-BB91-4A0F7C8ED937}"/>
              </a:ext>
            </a:extLst>
          </p:cNvPr>
          <p:cNvSpPr txBox="1">
            <a:spLocks/>
          </p:cNvSpPr>
          <p:nvPr/>
        </p:nvSpPr>
        <p:spPr>
          <a:xfrm>
            <a:off x="94158" y="597137"/>
            <a:ext cx="480991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AVANCE PRESUPUESTARIO AL 30.06.2024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Datos 4">
            <a:extLst>
              <a:ext uri="{FF2B5EF4-FFF2-40B4-BE49-F238E27FC236}">
                <a16:creationId xmlns:a16="http://schemas.microsoft.com/office/drawing/2014/main" id="{33B33CAA-AD5F-40F2-BAF4-C00BC247CA3A}"/>
              </a:ext>
            </a:extLst>
          </p:cNvPr>
          <p:cNvSpPr/>
          <p:nvPr/>
        </p:nvSpPr>
        <p:spPr>
          <a:xfrm>
            <a:off x="-303440" y="223264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Datos 7">
            <a:extLst>
              <a:ext uri="{FF2B5EF4-FFF2-40B4-BE49-F238E27FC236}">
                <a16:creationId xmlns:a16="http://schemas.microsoft.com/office/drawing/2014/main" id="{059F2F89-D743-49AB-A15C-230035C1B7DC}"/>
              </a:ext>
            </a:extLst>
          </p:cNvPr>
          <p:cNvSpPr/>
          <p:nvPr/>
        </p:nvSpPr>
        <p:spPr>
          <a:xfrm>
            <a:off x="-355691" y="758478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Google Shape;57;p15">
            <a:extLst>
              <a:ext uri="{FF2B5EF4-FFF2-40B4-BE49-F238E27FC236}">
                <a16:creationId xmlns:a16="http://schemas.microsoft.com/office/drawing/2014/main" id="{D77C180A-1EBF-4BEB-B68F-686470113008}"/>
              </a:ext>
            </a:extLst>
          </p:cNvPr>
          <p:cNvSpPr txBox="1">
            <a:spLocks/>
          </p:cNvSpPr>
          <p:nvPr/>
        </p:nvSpPr>
        <p:spPr>
          <a:xfrm>
            <a:off x="158230" y="1638923"/>
            <a:ext cx="2554482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ctr"/>
            <a:r>
              <a:rPr lang="es-MX" sz="20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AL CIERRE DE MARZO 2024</a:t>
            </a:r>
            <a:endParaRPr lang="es-MX" sz="2000" b="0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Google Shape;57;p15">
            <a:extLst>
              <a:ext uri="{FF2B5EF4-FFF2-40B4-BE49-F238E27FC236}">
                <a16:creationId xmlns:a16="http://schemas.microsoft.com/office/drawing/2014/main" id="{ACF3A386-FA06-4F4F-91A6-8DD36FA936CE}"/>
              </a:ext>
            </a:extLst>
          </p:cNvPr>
          <p:cNvSpPr txBox="1">
            <a:spLocks/>
          </p:cNvSpPr>
          <p:nvPr/>
        </p:nvSpPr>
        <p:spPr>
          <a:xfrm>
            <a:off x="3184808" y="1773467"/>
            <a:ext cx="2489539" cy="45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ctr"/>
            <a:r>
              <a:rPr lang="es-MX" sz="20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AL CIERRE DE JUNIO 2024</a:t>
            </a:r>
            <a:endParaRPr lang="es-MX" sz="2000" b="0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Google Shape;57;p15">
            <a:extLst>
              <a:ext uri="{FF2B5EF4-FFF2-40B4-BE49-F238E27FC236}">
                <a16:creationId xmlns:a16="http://schemas.microsoft.com/office/drawing/2014/main" id="{32F40E95-D2CF-43DF-BDB7-8CC58B14A367}"/>
              </a:ext>
            </a:extLst>
          </p:cNvPr>
          <p:cNvSpPr txBox="1">
            <a:spLocks/>
          </p:cNvSpPr>
          <p:nvPr/>
        </p:nvSpPr>
        <p:spPr>
          <a:xfrm>
            <a:off x="6146316" y="1486811"/>
            <a:ext cx="2290558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ctr"/>
            <a:r>
              <a:rPr lang="es-MX" sz="20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CARTERA </a:t>
            </a:r>
          </a:p>
          <a:p>
            <a:pPr algn="ctr"/>
            <a:r>
              <a:rPr lang="es-MX" sz="20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PREINVERSIÓN 2024</a:t>
            </a:r>
            <a:endParaRPr lang="es-MX" sz="2000" b="0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5" name="Google Shape;57;p15">
            <a:extLst>
              <a:ext uri="{FF2B5EF4-FFF2-40B4-BE49-F238E27FC236}">
                <a16:creationId xmlns:a16="http://schemas.microsoft.com/office/drawing/2014/main" id="{13D020DF-C5B4-4046-B011-F970A5BB1671}"/>
              </a:ext>
            </a:extLst>
          </p:cNvPr>
          <p:cNvSpPr txBox="1">
            <a:spLocks/>
          </p:cNvSpPr>
          <p:nvPr/>
        </p:nvSpPr>
        <p:spPr>
          <a:xfrm>
            <a:off x="426200" y="2380597"/>
            <a:ext cx="2410884" cy="40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s-MX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19  </a:t>
            </a:r>
            <a:r>
              <a:rPr lang="es-MX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INICIATIVAS</a:t>
            </a:r>
            <a:r>
              <a:rPr lang="es-MX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s-MX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(M$6.000.000)</a:t>
            </a:r>
          </a:p>
        </p:txBody>
      </p:sp>
      <p:sp>
        <p:nvSpPr>
          <p:cNvPr id="26" name="Google Shape;57;p15">
            <a:extLst>
              <a:ext uri="{FF2B5EF4-FFF2-40B4-BE49-F238E27FC236}">
                <a16:creationId xmlns:a16="http://schemas.microsoft.com/office/drawing/2014/main" id="{A7DD780F-8438-4CE8-821D-6C14E00C6887}"/>
              </a:ext>
            </a:extLst>
          </p:cNvPr>
          <p:cNvSpPr txBox="1">
            <a:spLocks/>
          </p:cNvSpPr>
          <p:nvPr/>
        </p:nvSpPr>
        <p:spPr>
          <a:xfrm>
            <a:off x="6342432" y="2186573"/>
            <a:ext cx="2403308" cy="115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s-MX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19 </a:t>
            </a:r>
            <a:r>
              <a:rPr lang="es-MX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INICIATIVAS </a:t>
            </a:r>
            <a:r>
              <a:rPr lang="es-MX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(M$6.200.000)</a:t>
            </a:r>
          </a:p>
          <a:p>
            <a:r>
              <a:rPr lang="es-MX" sz="2000" b="0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+8 </a:t>
            </a:r>
            <a:r>
              <a:rPr lang="es-MX" sz="1600" b="0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INICIATIVAS</a:t>
            </a:r>
            <a:r>
              <a:rPr lang="es-MX" sz="2000" b="0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s-MX" sz="1200" b="0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(M$2.700.000)</a:t>
            </a:r>
          </a:p>
          <a:p>
            <a:r>
              <a:rPr lang="es-MX" sz="2000" b="0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+32  </a:t>
            </a:r>
            <a:r>
              <a:rPr lang="es-MX" sz="1600" b="0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INICIATIVAS </a:t>
            </a:r>
            <a:r>
              <a:rPr lang="es-MX" sz="1200" b="0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(M$7.700.000)</a:t>
            </a:r>
          </a:p>
        </p:txBody>
      </p:sp>
      <p:sp>
        <p:nvSpPr>
          <p:cNvPr id="27" name="Google Shape;57;p15">
            <a:extLst>
              <a:ext uri="{FF2B5EF4-FFF2-40B4-BE49-F238E27FC236}">
                <a16:creationId xmlns:a16="http://schemas.microsoft.com/office/drawing/2014/main" id="{55CB78FB-2279-4511-94A3-E65B23FD5C77}"/>
              </a:ext>
            </a:extLst>
          </p:cNvPr>
          <p:cNvSpPr txBox="1">
            <a:spLocks/>
          </p:cNvSpPr>
          <p:nvPr/>
        </p:nvSpPr>
        <p:spPr>
          <a:xfrm>
            <a:off x="3439801" y="2319019"/>
            <a:ext cx="2300630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s-MX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19 </a:t>
            </a:r>
            <a:r>
              <a:rPr lang="es-MX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 INICIATIVAS </a:t>
            </a:r>
            <a:r>
              <a:rPr lang="es-MX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(M$6.200.000)</a:t>
            </a:r>
            <a:endParaRPr lang="es-MX" sz="2000" b="0" dirty="0">
              <a:solidFill>
                <a:schemeClr val="tx1">
                  <a:lumMod val="50000"/>
                  <a:lumOff val="50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es-MX" sz="2000" b="0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   +8 </a:t>
            </a:r>
            <a:r>
              <a:rPr lang="es-MX" sz="1600" b="0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INICIATIVAS</a:t>
            </a:r>
            <a:r>
              <a:rPr lang="es-MX" sz="2000" b="0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s-MX" sz="1200" b="0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(M$2.700.000)</a:t>
            </a:r>
          </a:p>
        </p:txBody>
      </p:sp>
      <p:sp>
        <p:nvSpPr>
          <p:cNvPr id="28" name="Google Shape;57;p15">
            <a:extLst>
              <a:ext uri="{FF2B5EF4-FFF2-40B4-BE49-F238E27FC236}">
                <a16:creationId xmlns:a16="http://schemas.microsoft.com/office/drawing/2014/main" id="{765D6783-70AE-4582-9733-00CA7BDAD11F}"/>
              </a:ext>
            </a:extLst>
          </p:cNvPr>
          <p:cNvSpPr txBox="1">
            <a:spLocks/>
          </p:cNvSpPr>
          <p:nvPr/>
        </p:nvSpPr>
        <p:spPr>
          <a:xfrm>
            <a:off x="98493" y="3074599"/>
            <a:ext cx="2745233" cy="75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ctr"/>
            <a:r>
              <a:rPr lang="es-MX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14   </a:t>
            </a:r>
            <a:r>
              <a:rPr lang="es-MX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INICIATIVAS PROGRAMAN M$4.000.000</a:t>
            </a:r>
          </a:p>
        </p:txBody>
      </p:sp>
      <p:sp>
        <p:nvSpPr>
          <p:cNvPr id="29" name="Google Shape;57;p15">
            <a:extLst>
              <a:ext uri="{FF2B5EF4-FFF2-40B4-BE49-F238E27FC236}">
                <a16:creationId xmlns:a16="http://schemas.microsoft.com/office/drawing/2014/main" id="{FF45D94C-F5E8-498A-A26B-2D4D8651B9D9}"/>
              </a:ext>
            </a:extLst>
          </p:cNvPr>
          <p:cNvSpPr txBox="1">
            <a:spLocks/>
          </p:cNvSpPr>
          <p:nvPr/>
        </p:nvSpPr>
        <p:spPr>
          <a:xfrm>
            <a:off x="3093446" y="3799394"/>
            <a:ext cx="2718729" cy="52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ctr"/>
            <a:r>
              <a:rPr lang="es-MX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6   </a:t>
            </a:r>
            <a:r>
              <a:rPr lang="es-MX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PAGADAS: M$1.262.000</a:t>
            </a:r>
          </a:p>
        </p:txBody>
      </p:sp>
      <p:sp>
        <p:nvSpPr>
          <p:cNvPr id="30" name="Google Shape;57;p15">
            <a:extLst>
              <a:ext uri="{FF2B5EF4-FFF2-40B4-BE49-F238E27FC236}">
                <a16:creationId xmlns:a16="http://schemas.microsoft.com/office/drawing/2014/main" id="{B901FA91-90C0-405B-98F1-4F4C54D0C390}"/>
              </a:ext>
            </a:extLst>
          </p:cNvPr>
          <p:cNvSpPr txBox="1">
            <a:spLocks/>
          </p:cNvSpPr>
          <p:nvPr/>
        </p:nvSpPr>
        <p:spPr>
          <a:xfrm>
            <a:off x="3222923" y="3128963"/>
            <a:ext cx="2517508" cy="5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ctr"/>
            <a:r>
              <a:rPr lang="es-MX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17  </a:t>
            </a:r>
            <a:r>
              <a:rPr lang="es-MX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INICIATIVAS PROGRAMAN M$5.800.000</a:t>
            </a:r>
          </a:p>
        </p:txBody>
      </p:sp>
      <p:sp>
        <p:nvSpPr>
          <p:cNvPr id="31" name="Google Shape;57;p15">
            <a:extLst>
              <a:ext uri="{FF2B5EF4-FFF2-40B4-BE49-F238E27FC236}">
                <a16:creationId xmlns:a16="http://schemas.microsoft.com/office/drawing/2014/main" id="{AA156088-C6D0-49B7-85B4-4D554756328A}"/>
              </a:ext>
            </a:extLst>
          </p:cNvPr>
          <p:cNvSpPr txBox="1">
            <a:spLocks/>
          </p:cNvSpPr>
          <p:nvPr/>
        </p:nvSpPr>
        <p:spPr>
          <a:xfrm>
            <a:off x="-135728" y="3857538"/>
            <a:ext cx="3044377" cy="52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ctr"/>
            <a:r>
              <a:rPr lang="es-MX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3   </a:t>
            </a:r>
            <a:r>
              <a:rPr lang="es-MX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PAGADAS: M$953.000</a:t>
            </a:r>
          </a:p>
        </p:txBody>
      </p:sp>
      <p:sp>
        <p:nvSpPr>
          <p:cNvPr id="32" name="Google Shape;57;p15">
            <a:extLst>
              <a:ext uri="{FF2B5EF4-FFF2-40B4-BE49-F238E27FC236}">
                <a16:creationId xmlns:a16="http://schemas.microsoft.com/office/drawing/2014/main" id="{FF3B33C5-D7CE-4529-A399-1E95584AF0B9}"/>
              </a:ext>
            </a:extLst>
          </p:cNvPr>
          <p:cNvSpPr txBox="1">
            <a:spLocks/>
          </p:cNvSpPr>
          <p:nvPr/>
        </p:nvSpPr>
        <p:spPr>
          <a:xfrm>
            <a:off x="6512814" y="3477466"/>
            <a:ext cx="2537028" cy="53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ctr"/>
            <a:r>
              <a:rPr lang="es-MX" sz="2000" b="0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10 </a:t>
            </a:r>
            <a:r>
              <a:rPr lang="es-MX" sz="1200" b="0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INICIATIVAS EN PROCESO DE REVISIÓN, POR </a:t>
            </a:r>
            <a:r>
              <a:rPr lang="es-MX" sz="1800" b="0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M$1.800.000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1C73D0D-A12F-4F00-8D5E-1365EEE337E3}"/>
              </a:ext>
            </a:extLst>
          </p:cNvPr>
          <p:cNvCxnSpPr>
            <a:cxnSpLocks/>
          </p:cNvCxnSpPr>
          <p:nvPr/>
        </p:nvCxnSpPr>
        <p:spPr>
          <a:xfrm flipV="1">
            <a:off x="622292" y="2186573"/>
            <a:ext cx="7814582" cy="4551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A98A929F-8BAC-4855-B6EF-760B58C0C2E4}"/>
              </a:ext>
            </a:extLst>
          </p:cNvPr>
          <p:cNvCxnSpPr>
            <a:cxnSpLocks/>
          </p:cNvCxnSpPr>
          <p:nvPr/>
        </p:nvCxnSpPr>
        <p:spPr>
          <a:xfrm flipH="1" flipV="1">
            <a:off x="6082734" y="1231200"/>
            <a:ext cx="19662" cy="364629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0C3D5B-01CE-4C0F-A410-9ED4B7E1A49F}"/>
              </a:ext>
            </a:extLst>
          </p:cNvPr>
          <p:cNvSpPr/>
          <p:nvPr/>
        </p:nvSpPr>
        <p:spPr>
          <a:xfrm>
            <a:off x="447430" y="2452095"/>
            <a:ext cx="289065" cy="28611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A42751AD-C7A6-40E2-B314-7E77EED624E0}"/>
              </a:ext>
            </a:extLst>
          </p:cNvPr>
          <p:cNvCxnSpPr>
            <a:cxnSpLocks/>
          </p:cNvCxnSpPr>
          <p:nvPr/>
        </p:nvCxnSpPr>
        <p:spPr>
          <a:xfrm>
            <a:off x="591962" y="2738206"/>
            <a:ext cx="0" cy="43192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092EC74-F29D-4D48-A277-83F154D75925}"/>
              </a:ext>
            </a:extLst>
          </p:cNvPr>
          <p:cNvSpPr/>
          <p:nvPr/>
        </p:nvSpPr>
        <p:spPr>
          <a:xfrm>
            <a:off x="437019" y="3201306"/>
            <a:ext cx="289065" cy="28611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2DB5ACF0-31F7-4B6F-A1DC-D9FA5F6CF5EB}"/>
              </a:ext>
            </a:extLst>
          </p:cNvPr>
          <p:cNvCxnSpPr>
            <a:cxnSpLocks/>
          </p:cNvCxnSpPr>
          <p:nvPr/>
        </p:nvCxnSpPr>
        <p:spPr>
          <a:xfrm>
            <a:off x="581721" y="3481786"/>
            <a:ext cx="0" cy="47928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D1ABD61-8269-4AEB-B154-1D1FD0E41BBC}"/>
              </a:ext>
            </a:extLst>
          </p:cNvPr>
          <p:cNvSpPr/>
          <p:nvPr/>
        </p:nvSpPr>
        <p:spPr>
          <a:xfrm>
            <a:off x="437188" y="3986383"/>
            <a:ext cx="289065" cy="28611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49704C41-B3A0-48E0-AEE9-C3E02AE1953D}"/>
              </a:ext>
            </a:extLst>
          </p:cNvPr>
          <p:cNvSpPr/>
          <p:nvPr/>
        </p:nvSpPr>
        <p:spPr>
          <a:xfrm>
            <a:off x="3459147" y="2380597"/>
            <a:ext cx="289065" cy="28611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75750D21-6AB6-4846-911C-1938DB4A0F02}"/>
              </a:ext>
            </a:extLst>
          </p:cNvPr>
          <p:cNvCxnSpPr>
            <a:cxnSpLocks/>
          </p:cNvCxnSpPr>
          <p:nvPr/>
        </p:nvCxnSpPr>
        <p:spPr>
          <a:xfrm>
            <a:off x="3603679" y="2666708"/>
            <a:ext cx="0" cy="43192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Rectángulo 52">
            <a:extLst>
              <a:ext uri="{FF2B5EF4-FFF2-40B4-BE49-F238E27FC236}">
                <a16:creationId xmlns:a16="http://schemas.microsoft.com/office/drawing/2014/main" id="{59D19D84-40FA-4324-9850-B5F07F7A217D}"/>
              </a:ext>
            </a:extLst>
          </p:cNvPr>
          <p:cNvSpPr/>
          <p:nvPr/>
        </p:nvSpPr>
        <p:spPr>
          <a:xfrm>
            <a:off x="3471407" y="3150717"/>
            <a:ext cx="289065" cy="28611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7CB206AA-74F7-4020-A024-B216F8140A8B}"/>
              </a:ext>
            </a:extLst>
          </p:cNvPr>
          <p:cNvCxnSpPr>
            <a:cxnSpLocks/>
          </p:cNvCxnSpPr>
          <p:nvPr/>
        </p:nvCxnSpPr>
        <p:spPr>
          <a:xfrm>
            <a:off x="3616109" y="3431197"/>
            <a:ext cx="0" cy="47928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Rectángulo 54">
            <a:extLst>
              <a:ext uri="{FF2B5EF4-FFF2-40B4-BE49-F238E27FC236}">
                <a16:creationId xmlns:a16="http://schemas.microsoft.com/office/drawing/2014/main" id="{801FF925-1E90-45D8-9622-974013A89781}"/>
              </a:ext>
            </a:extLst>
          </p:cNvPr>
          <p:cNvSpPr/>
          <p:nvPr/>
        </p:nvSpPr>
        <p:spPr>
          <a:xfrm>
            <a:off x="3471576" y="3935794"/>
            <a:ext cx="289065" cy="28611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3713605-F837-4BB5-AC9D-CF891655079A}"/>
              </a:ext>
            </a:extLst>
          </p:cNvPr>
          <p:cNvSpPr txBox="1"/>
          <p:nvPr/>
        </p:nvSpPr>
        <p:spPr>
          <a:xfrm>
            <a:off x="447430" y="4478897"/>
            <a:ext cx="2198527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 16% </a:t>
            </a:r>
            <a:r>
              <a:rPr lang="es-CL" sz="16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Presupuesto Devengado</a:t>
            </a:r>
          </a:p>
          <a:p>
            <a:pPr algn="ctr"/>
            <a:r>
              <a:rPr lang="es-CL" sz="1200" b="1" dirty="0" err="1">
                <a:solidFill>
                  <a:schemeClr val="bg2"/>
                </a:solidFill>
                <a:latin typeface="Bahnschrift Condensed" panose="020B0502040204020203" pitchFamily="34" charset="0"/>
                <a:sym typeface="Fira Sans"/>
              </a:rPr>
              <a:t>Ppto</a:t>
            </a:r>
            <a:r>
              <a:rPr lang="es-CL" sz="1200" b="1" dirty="0">
                <a:solidFill>
                  <a:schemeClr val="bg2"/>
                </a:solidFill>
                <a:latin typeface="Bahnschrift Condensed" panose="020B0502040204020203" pitchFamily="34" charset="0"/>
                <a:sym typeface="Fira Sans"/>
              </a:rPr>
              <a:t>. vigente: M$6.000.000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4F6CD7DA-AFA5-41D3-B764-817F1FCDCE3F}"/>
              </a:ext>
            </a:extLst>
          </p:cNvPr>
          <p:cNvSpPr/>
          <p:nvPr/>
        </p:nvSpPr>
        <p:spPr>
          <a:xfrm>
            <a:off x="6401053" y="2939528"/>
            <a:ext cx="374089" cy="28611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4D8EC043-78CA-4103-A5F1-38FB73924D67}"/>
              </a:ext>
            </a:extLst>
          </p:cNvPr>
          <p:cNvCxnSpPr>
            <a:cxnSpLocks/>
          </p:cNvCxnSpPr>
          <p:nvPr/>
        </p:nvCxnSpPr>
        <p:spPr>
          <a:xfrm>
            <a:off x="6696926" y="3241177"/>
            <a:ext cx="0" cy="24060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58574CA-5176-4938-BD33-33A104B98D16}"/>
              </a:ext>
            </a:extLst>
          </p:cNvPr>
          <p:cNvSpPr txBox="1"/>
          <p:nvPr/>
        </p:nvSpPr>
        <p:spPr>
          <a:xfrm>
            <a:off x="3481985" y="4361922"/>
            <a:ext cx="2248311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21% </a:t>
            </a:r>
            <a:r>
              <a:rPr lang="es-CL" sz="16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Presupuesto Devengado</a:t>
            </a:r>
          </a:p>
          <a:p>
            <a:pPr algn="ctr"/>
            <a:r>
              <a:rPr lang="es-CL" sz="1200" b="1" dirty="0" err="1">
                <a:solidFill>
                  <a:schemeClr val="bg2"/>
                </a:solidFill>
                <a:latin typeface="Bahnschrift Condensed" panose="020B0502040204020203" pitchFamily="34" charset="0"/>
                <a:sym typeface="Fira Sans"/>
              </a:rPr>
              <a:t>Ppto</a:t>
            </a:r>
            <a:r>
              <a:rPr lang="es-CL" sz="1200" b="1" dirty="0">
                <a:solidFill>
                  <a:schemeClr val="bg2"/>
                </a:solidFill>
                <a:latin typeface="Bahnschrift Condensed" panose="020B0502040204020203" pitchFamily="34" charset="0"/>
                <a:sym typeface="Fira Sans"/>
              </a:rPr>
              <a:t>. vigente: M$6.000.000</a:t>
            </a:r>
          </a:p>
          <a:p>
            <a:pPr algn="ctr"/>
            <a:r>
              <a:rPr lang="es-CL" sz="1200" b="1" dirty="0">
                <a:solidFill>
                  <a:schemeClr val="bg2"/>
                </a:solidFill>
                <a:latin typeface="Bahnschrift Condensed" panose="020B0502040204020203" pitchFamily="34" charset="0"/>
                <a:sym typeface="Fira Sans"/>
              </a:rPr>
              <a:t>ACTUALMENTE EN MODIFICACIÓN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91B07F38-0001-432F-9D74-D3A7D88CB30A}"/>
              </a:ext>
            </a:extLst>
          </p:cNvPr>
          <p:cNvCxnSpPr>
            <a:cxnSpLocks/>
          </p:cNvCxnSpPr>
          <p:nvPr/>
        </p:nvCxnSpPr>
        <p:spPr>
          <a:xfrm flipV="1">
            <a:off x="3031413" y="1671158"/>
            <a:ext cx="0" cy="107337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Google Shape;57;p15">
            <a:extLst>
              <a:ext uri="{FF2B5EF4-FFF2-40B4-BE49-F238E27FC236}">
                <a16:creationId xmlns:a16="http://schemas.microsoft.com/office/drawing/2014/main" id="{AB7EB911-8F80-4862-8191-5726D81BEFB9}"/>
              </a:ext>
            </a:extLst>
          </p:cNvPr>
          <p:cNvSpPr txBox="1">
            <a:spLocks/>
          </p:cNvSpPr>
          <p:nvPr/>
        </p:nvSpPr>
        <p:spPr>
          <a:xfrm>
            <a:off x="1386460" y="1323312"/>
            <a:ext cx="3930647" cy="264052"/>
          </a:xfrm>
          <a:custGeom>
            <a:avLst/>
            <a:gdLst>
              <a:gd name="connsiteX0" fmla="*/ 0 w 3930647"/>
              <a:gd name="connsiteY0" fmla="*/ 0 h 264052"/>
              <a:gd name="connsiteX1" fmla="*/ 640134 w 3930647"/>
              <a:gd name="connsiteY1" fmla="*/ 0 h 264052"/>
              <a:gd name="connsiteX2" fmla="*/ 1240961 w 3930647"/>
              <a:gd name="connsiteY2" fmla="*/ 0 h 264052"/>
              <a:gd name="connsiteX3" fmla="*/ 1881095 w 3930647"/>
              <a:gd name="connsiteY3" fmla="*/ 0 h 264052"/>
              <a:gd name="connsiteX4" fmla="*/ 2442616 w 3930647"/>
              <a:gd name="connsiteY4" fmla="*/ 0 h 264052"/>
              <a:gd name="connsiteX5" fmla="*/ 2964831 w 3930647"/>
              <a:gd name="connsiteY5" fmla="*/ 0 h 264052"/>
              <a:gd name="connsiteX6" fmla="*/ 3930647 w 3930647"/>
              <a:gd name="connsiteY6" fmla="*/ 0 h 264052"/>
              <a:gd name="connsiteX7" fmla="*/ 3930647 w 3930647"/>
              <a:gd name="connsiteY7" fmla="*/ 264052 h 264052"/>
              <a:gd name="connsiteX8" fmla="*/ 3487045 w 3930647"/>
              <a:gd name="connsiteY8" fmla="*/ 264052 h 264052"/>
              <a:gd name="connsiteX9" fmla="*/ 3004137 w 3930647"/>
              <a:gd name="connsiteY9" fmla="*/ 264052 h 264052"/>
              <a:gd name="connsiteX10" fmla="*/ 2521229 w 3930647"/>
              <a:gd name="connsiteY10" fmla="*/ 264052 h 264052"/>
              <a:gd name="connsiteX11" fmla="*/ 1920402 w 3930647"/>
              <a:gd name="connsiteY11" fmla="*/ 264052 h 264052"/>
              <a:gd name="connsiteX12" fmla="*/ 1437494 w 3930647"/>
              <a:gd name="connsiteY12" fmla="*/ 264052 h 264052"/>
              <a:gd name="connsiteX13" fmla="*/ 875973 w 3930647"/>
              <a:gd name="connsiteY13" fmla="*/ 264052 h 264052"/>
              <a:gd name="connsiteX14" fmla="*/ 0 w 3930647"/>
              <a:gd name="connsiteY14" fmla="*/ 264052 h 264052"/>
              <a:gd name="connsiteX15" fmla="*/ 0 w 3930647"/>
              <a:gd name="connsiteY15" fmla="*/ 0 h 26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30647" h="264052" extrusionOk="0">
                <a:moveTo>
                  <a:pt x="0" y="0"/>
                </a:moveTo>
                <a:cubicBezTo>
                  <a:pt x="128324" y="-60821"/>
                  <a:pt x="510390" y="71192"/>
                  <a:pt x="640134" y="0"/>
                </a:cubicBezTo>
                <a:cubicBezTo>
                  <a:pt x="769878" y="-71192"/>
                  <a:pt x="1069351" y="15190"/>
                  <a:pt x="1240961" y="0"/>
                </a:cubicBezTo>
                <a:cubicBezTo>
                  <a:pt x="1412571" y="-15190"/>
                  <a:pt x="1652833" y="52191"/>
                  <a:pt x="1881095" y="0"/>
                </a:cubicBezTo>
                <a:cubicBezTo>
                  <a:pt x="2109357" y="-52191"/>
                  <a:pt x="2224374" y="13602"/>
                  <a:pt x="2442616" y="0"/>
                </a:cubicBezTo>
                <a:cubicBezTo>
                  <a:pt x="2660858" y="-13602"/>
                  <a:pt x="2755212" y="39685"/>
                  <a:pt x="2964831" y="0"/>
                </a:cubicBezTo>
                <a:cubicBezTo>
                  <a:pt x="3174450" y="-39685"/>
                  <a:pt x="3475856" y="77254"/>
                  <a:pt x="3930647" y="0"/>
                </a:cubicBezTo>
                <a:cubicBezTo>
                  <a:pt x="3939125" y="131644"/>
                  <a:pt x="3900564" y="146985"/>
                  <a:pt x="3930647" y="264052"/>
                </a:cubicBezTo>
                <a:cubicBezTo>
                  <a:pt x="3724134" y="294106"/>
                  <a:pt x="3606458" y="220872"/>
                  <a:pt x="3487045" y="264052"/>
                </a:cubicBezTo>
                <a:cubicBezTo>
                  <a:pt x="3367632" y="307232"/>
                  <a:pt x="3191827" y="234052"/>
                  <a:pt x="3004137" y="264052"/>
                </a:cubicBezTo>
                <a:cubicBezTo>
                  <a:pt x="2816447" y="294052"/>
                  <a:pt x="2746783" y="241268"/>
                  <a:pt x="2521229" y="264052"/>
                </a:cubicBezTo>
                <a:cubicBezTo>
                  <a:pt x="2295675" y="286836"/>
                  <a:pt x="2058799" y="213445"/>
                  <a:pt x="1920402" y="264052"/>
                </a:cubicBezTo>
                <a:cubicBezTo>
                  <a:pt x="1782005" y="314659"/>
                  <a:pt x="1554070" y="208231"/>
                  <a:pt x="1437494" y="264052"/>
                </a:cubicBezTo>
                <a:cubicBezTo>
                  <a:pt x="1320918" y="319873"/>
                  <a:pt x="1025016" y="233614"/>
                  <a:pt x="875973" y="264052"/>
                </a:cubicBezTo>
                <a:cubicBezTo>
                  <a:pt x="726930" y="294490"/>
                  <a:pt x="403666" y="218883"/>
                  <a:pt x="0" y="264052"/>
                </a:cubicBezTo>
                <a:cubicBezTo>
                  <a:pt x="-25098" y="170217"/>
                  <a:pt x="25821" y="120688"/>
                  <a:pt x="0" y="0"/>
                </a:cubicBezTo>
                <a:close/>
              </a:path>
            </a:pathLst>
          </a:custGeom>
          <a:noFill/>
          <a:ln w="63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0780037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s-MX" sz="11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En abril/mayo se activa estrategia de gasto, con </a:t>
            </a:r>
            <a:r>
              <a:rPr lang="es-MX" sz="1100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subt</a:t>
            </a:r>
            <a:r>
              <a:rPr lang="es-MX" sz="11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. 29, activos no financieros.</a:t>
            </a:r>
            <a:endParaRPr lang="es-MX" sz="1100" b="0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8529AA42-3FAE-473E-8D56-B55764591E57}"/>
              </a:ext>
            </a:extLst>
          </p:cNvPr>
          <p:cNvCxnSpPr>
            <a:cxnSpLocks/>
          </p:cNvCxnSpPr>
          <p:nvPr/>
        </p:nvCxnSpPr>
        <p:spPr>
          <a:xfrm>
            <a:off x="6473190" y="3225639"/>
            <a:ext cx="0" cy="89244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6" name="Google Shape;57;p15">
            <a:extLst>
              <a:ext uri="{FF2B5EF4-FFF2-40B4-BE49-F238E27FC236}">
                <a16:creationId xmlns:a16="http://schemas.microsoft.com/office/drawing/2014/main" id="{5CE560AB-30BD-45AB-B7B0-4BC407D16CD6}"/>
              </a:ext>
            </a:extLst>
          </p:cNvPr>
          <p:cNvSpPr txBox="1">
            <a:spLocks/>
          </p:cNvSpPr>
          <p:nvPr/>
        </p:nvSpPr>
        <p:spPr>
          <a:xfrm>
            <a:off x="6230109" y="4157741"/>
            <a:ext cx="2819733" cy="961701"/>
          </a:xfrm>
          <a:custGeom>
            <a:avLst/>
            <a:gdLst>
              <a:gd name="connsiteX0" fmla="*/ 0 w 2819733"/>
              <a:gd name="connsiteY0" fmla="*/ 0 h 961701"/>
              <a:gd name="connsiteX1" fmla="*/ 620341 w 2819733"/>
              <a:gd name="connsiteY1" fmla="*/ 0 h 961701"/>
              <a:gd name="connsiteX2" fmla="*/ 1240683 w 2819733"/>
              <a:gd name="connsiteY2" fmla="*/ 0 h 961701"/>
              <a:gd name="connsiteX3" fmla="*/ 1776432 w 2819733"/>
              <a:gd name="connsiteY3" fmla="*/ 0 h 961701"/>
              <a:gd name="connsiteX4" fmla="*/ 2819733 w 2819733"/>
              <a:gd name="connsiteY4" fmla="*/ 0 h 961701"/>
              <a:gd name="connsiteX5" fmla="*/ 2819733 w 2819733"/>
              <a:gd name="connsiteY5" fmla="*/ 451999 h 961701"/>
              <a:gd name="connsiteX6" fmla="*/ 2819733 w 2819733"/>
              <a:gd name="connsiteY6" fmla="*/ 961701 h 961701"/>
              <a:gd name="connsiteX7" fmla="*/ 2312181 w 2819733"/>
              <a:gd name="connsiteY7" fmla="*/ 961701 h 961701"/>
              <a:gd name="connsiteX8" fmla="*/ 1748234 w 2819733"/>
              <a:gd name="connsiteY8" fmla="*/ 961701 h 961701"/>
              <a:gd name="connsiteX9" fmla="*/ 1156091 w 2819733"/>
              <a:gd name="connsiteY9" fmla="*/ 961701 h 961701"/>
              <a:gd name="connsiteX10" fmla="*/ 563947 w 2819733"/>
              <a:gd name="connsiteY10" fmla="*/ 961701 h 961701"/>
              <a:gd name="connsiteX11" fmla="*/ 0 w 2819733"/>
              <a:gd name="connsiteY11" fmla="*/ 961701 h 961701"/>
              <a:gd name="connsiteX12" fmla="*/ 0 w 2819733"/>
              <a:gd name="connsiteY12" fmla="*/ 490468 h 961701"/>
              <a:gd name="connsiteX13" fmla="*/ 0 w 2819733"/>
              <a:gd name="connsiteY13" fmla="*/ 0 h 9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19733" h="961701" extrusionOk="0">
                <a:moveTo>
                  <a:pt x="0" y="0"/>
                </a:moveTo>
                <a:cubicBezTo>
                  <a:pt x="228270" y="15894"/>
                  <a:pt x="390535" y="-9616"/>
                  <a:pt x="620341" y="0"/>
                </a:cubicBezTo>
                <a:cubicBezTo>
                  <a:pt x="850147" y="9616"/>
                  <a:pt x="1042250" y="30268"/>
                  <a:pt x="1240683" y="0"/>
                </a:cubicBezTo>
                <a:cubicBezTo>
                  <a:pt x="1439116" y="-30268"/>
                  <a:pt x="1656217" y="-23124"/>
                  <a:pt x="1776432" y="0"/>
                </a:cubicBezTo>
                <a:cubicBezTo>
                  <a:pt x="1896647" y="23124"/>
                  <a:pt x="2477639" y="-48741"/>
                  <a:pt x="2819733" y="0"/>
                </a:cubicBezTo>
                <a:cubicBezTo>
                  <a:pt x="2840807" y="162298"/>
                  <a:pt x="2841671" y="336093"/>
                  <a:pt x="2819733" y="451999"/>
                </a:cubicBezTo>
                <a:cubicBezTo>
                  <a:pt x="2797795" y="567905"/>
                  <a:pt x="2812997" y="785401"/>
                  <a:pt x="2819733" y="961701"/>
                </a:cubicBezTo>
                <a:cubicBezTo>
                  <a:pt x="2643614" y="951461"/>
                  <a:pt x="2538174" y="957571"/>
                  <a:pt x="2312181" y="961701"/>
                </a:cubicBezTo>
                <a:cubicBezTo>
                  <a:pt x="2086188" y="965831"/>
                  <a:pt x="1942882" y="983269"/>
                  <a:pt x="1748234" y="961701"/>
                </a:cubicBezTo>
                <a:cubicBezTo>
                  <a:pt x="1553586" y="940133"/>
                  <a:pt x="1376504" y="967458"/>
                  <a:pt x="1156091" y="961701"/>
                </a:cubicBezTo>
                <a:cubicBezTo>
                  <a:pt x="935678" y="955944"/>
                  <a:pt x="772497" y="972427"/>
                  <a:pt x="563947" y="961701"/>
                </a:cubicBezTo>
                <a:cubicBezTo>
                  <a:pt x="355397" y="950975"/>
                  <a:pt x="225759" y="986518"/>
                  <a:pt x="0" y="961701"/>
                </a:cubicBezTo>
                <a:cubicBezTo>
                  <a:pt x="-6987" y="767991"/>
                  <a:pt x="-17493" y="658685"/>
                  <a:pt x="0" y="490468"/>
                </a:cubicBezTo>
                <a:cubicBezTo>
                  <a:pt x="17493" y="322251"/>
                  <a:pt x="9701" y="231105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accent2"/>
            </a:solidFill>
            <a:extLst>
              <a:ext uri="{C807C97D-BFC1-408E-A445-0C87EB9F89A2}">
                <ask:lineSketchStyleProps xmlns="" xmlns:ask="http://schemas.microsoft.com/office/drawing/2018/sketchyshapes" sd="11182634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s-MX" sz="2000" b="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20 </a:t>
            </a:r>
            <a:r>
              <a:rPr lang="es-MX" sz="1200" b="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ingresaron el 2023 (M$3.600.000)</a:t>
            </a:r>
          </a:p>
          <a:p>
            <a:r>
              <a:rPr lang="es-MX" sz="2000" b="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2 </a:t>
            </a:r>
            <a:r>
              <a:rPr lang="es-MX" sz="1200" b="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ingresaron a inicios del 2024 (M$420.000)</a:t>
            </a:r>
          </a:p>
          <a:p>
            <a:r>
              <a:rPr lang="es-MX" sz="2000" b="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10</a:t>
            </a:r>
            <a:r>
              <a:rPr lang="es-MX" sz="1200" b="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ingresaron a partir de abril 2024 (M$3.600.000)</a:t>
            </a:r>
            <a:endParaRPr lang="es-MX" sz="2000" b="0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00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10C3BD1-EE11-43CE-8728-AE8A32632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00" y="2497260"/>
            <a:ext cx="3667114" cy="233754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288333" y="3596951"/>
            <a:ext cx="265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762775" y="3926945"/>
            <a:ext cx="3853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es-CL" sz="3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40%</a:t>
            </a:r>
          </a:p>
          <a:p>
            <a:pPr algn="ctr"/>
            <a:r>
              <a:rPr lang="es-CL" sz="28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Presupuesto Devengado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57761-4732-44F2-993D-E6AD938B83EC}"/>
              </a:ext>
            </a:extLst>
          </p:cNvPr>
          <p:cNvSpPr txBox="1"/>
          <p:nvPr/>
        </p:nvSpPr>
        <p:spPr>
          <a:xfrm>
            <a:off x="299174" y="1633698"/>
            <a:ext cx="2712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TOTAL M$ 34.821.239</a:t>
            </a:r>
          </a:p>
        </p:txBody>
      </p:sp>
      <p:sp>
        <p:nvSpPr>
          <p:cNvPr id="18" name="Google Shape;57;p15">
            <a:extLst>
              <a:ext uri="{FF2B5EF4-FFF2-40B4-BE49-F238E27FC236}">
                <a16:creationId xmlns:a16="http://schemas.microsoft.com/office/drawing/2014/main" id="{95522508-3340-4651-8B6F-0DEC0C0802AC}"/>
              </a:ext>
            </a:extLst>
          </p:cNvPr>
          <p:cNvSpPr txBox="1">
            <a:spLocks/>
          </p:cNvSpPr>
          <p:nvPr/>
        </p:nvSpPr>
        <p:spPr>
          <a:xfrm>
            <a:off x="701041" y="139337"/>
            <a:ext cx="6413862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INVERSIÓN REGIONAL</a:t>
            </a:r>
            <a:endParaRPr lang="es-MX" sz="36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Google Shape;57;p15">
            <a:extLst>
              <a:ext uri="{FF2B5EF4-FFF2-40B4-BE49-F238E27FC236}">
                <a16:creationId xmlns:a16="http://schemas.microsoft.com/office/drawing/2014/main" id="{E7575E7E-F3D2-4C60-BB91-4A0F7C8ED937}"/>
              </a:ext>
            </a:extLst>
          </p:cNvPr>
          <p:cNvSpPr txBox="1">
            <a:spLocks/>
          </p:cNvSpPr>
          <p:nvPr/>
        </p:nvSpPr>
        <p:spPr>
          <a:xfrm>
            <a:off x="16337" y="696076"/>
            <a:ext cx="480991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AVANCE PRESUPUESTARIO AL 30.06.2024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Datos 4">
            <a:extLst>
              <a:ext uri="{FF2B5EF4-FFF2-40B4-BE49-F238E27FC236}">
                <a16:creationId xmlns:a16="http://schemas.microsoft.com/office/drawing/2014/main" id="{33B33CAA-AD5F-40F2-BAF4-C00BC247CA3A}"/>
              </a:ext>
            </a:extLst>
          </p:cNvPr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Datos 7">
            <a:extLst>
              <a:ext uri="{FF2B5EF4-FFF2-40B4-BE49-F238E27FC236}">
                <a16:creationId xmlns:a16="http://schemas.microsoft.com/office/drawing/2014/main" id="{059F2F89-D743-49AB-A15C-230035C1B7DC}"/>
              </a:ext>
            </a:extLst>
          </p:cNvPr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BB12B61-678A-43E6-A03E-368BC175F099}"/>
              </a:ext>
            </a:extLst>
          </p:cNvPr>
          <p:cNvCxnSpPr>
            <a:cxnSpLocks/>
          </p:cNvCxnSpPr>
          <p:nvPr/>
        </p:nvCxnSpPr>
        <p:spPr>
          <a:xfrm>
            <a:off x="3012141" y="1910315"/>
            <a:ext cx="1374579" cy="532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BA51F3E-C577-43B9-830F-902D40A9492A}"/>
              </a:ext>
            </a:extLst>
          </p:cNvPr>
          <p:cNvSpPr/>
          <p:nvPr/>
        </p:nvSpPr>
        <p:spPr>
          <a:xfrm>
            <a:off x="4467357" y="1652657"/>
            <a:ext cx="4523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31 – INICIATIVAS DE INVERSIÓN,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representa el </a:t>
            </a:r>
            <a:r>
              <a:rPr lang="es-CL" sz="20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49%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del total del presupuesto del programa de inversión regional del Gobierno Regional.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4022AC-55DC-4786-B2A7-D212A43CF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84" y="2793868"/>
            <a:ext cx="5362323" cy="97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os 4"/>
          <p:cNvSpPr/>
          <p:nvPr/>
        </p:nvSpPr>
        <p:spPr>
          <a:xfrm>
            <a:off x="-285347" y="333528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Google Shape;57;p15"/>
          <p:cNvSpPr txBox="1">
            <a:spLocks/>
          </p:cNvSpPr>
          <p:nvPr/>
        </p:nvSpPr>
        <p:spPr>
          <a:xfrm>
            <a:off x="622029" y="2018060"/>
            <a:ext cx="681010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PRESUPUESTO DE FUNCIONAMIENTO</a:t>
            </a:r>
            <a:endParaRPr lang="es-MX" sz="3800" b="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Datos 7"/>
          <p:cNvSpPr/>
          <p:nvPr/>
        </p:nvSpPr>
        <p:spPr>
          <a:xfrm>
            <a:off x="-285347" y="846002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251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288333" y="3596951"/>
            <a:ext cx="265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572000" y="4067208"/>
            <a:ext cx="3386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es-CL" sz="3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17,9%</a:t>
            </a:r>
          </a:p>
          <a:p>
            <a:pPr algn="ctr"/>
            <a:r>
              <a:rPr lang="es-CL" sz="28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Presupuesto Devengado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57761-4732-44F2-993D-E6AD938B83EC}"/>
              </a:ext>
            </a:extLst>
          </p:cNvPr>
          <p:cNvSpPr txBox="1"/>
          <p:nvPr/>
        </p:nvSpPr>
        <p:spPr>
          <a:xfrm>
            <a:off x="98207" y="1500466"/>
            <a:ext cx="298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TOTAL M$ 8.271.143</a:t>
            </a:r>
          </a:p>
        </p:txBody>
      </p:sp>
      <p:sp>
        <p:nvSpPr>
          <p:cNvPr id="18" name="Google Shape;57;p15">
            <a:extLst>
              <a:ext uri="{FF2B5EF4-FFF2-40B4-BE49-F238E27FC236}">
                <a16:creationId xmlns:a16="http://schemas.microsoft.com/office/drawing/2014/main" id="{95522508-3340-4651-8B6F-0DEC0C0802AC}"/>
              </a:ext>
            </a:extLst>
          </p:cNvPr>
          <p:cNvSpPr txBox="1">
            <a:spLocks/>
          </p:cNvSpPr>
          <p:nvPr/>
        </p:nvSpPr>
        <p:spPr>
          <a:xfrm>
            <a:off x="701041" y="139337"/>
            <a:ext cx="6413862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INVERSIÓN REGIONAL</a:t>
            </a:r>
            <a:endParaRPr lang="es-MX" sz="36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Google Shape;57;p15">
            <a:extLst>
              <a:ext uri="{FF2B5EF4-FFF2-40B4-BE49-F238E27FC236}">
                <a16:creationId xmlns:a16="http://schemas.microsoft.com/office/drawing/2014/main" id="{E7575E7E-F3D2-4C60-BB91-4A0F7C8ED937}"/>
              </a:ext>
            </a:extLst>
          </p:cNvPr>
          <p:cNvSpPr txBox="1">
            <a:spLocks/>
          </p:cNvSpPr>
          <p:nvPr/>
        </p:nvSpPr>
        <p:spPr>
          <a:xfrm>
            <a:off x="16337" y="696076"/>
            <a:ext cx="480991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AVANCE PRESUPUESTARIO AL 30.06.2024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Datos 4">
            <a:extLst>
              <a:ext uri="{FF2B5EF4-FFF2-40B4-BE49-F238E27FC236}">
                <a16:creationId xmlns:a16="http://schemas.microsoft.com/office/drawing/2014/main" id="{33B33CAA-AD5F-40F2-BAF4-C00BC247CA3A}"/>
              </a:ext>
            </a:extLst>
          </p:cNvPr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Datos 7">
            <a:extLst>
              <a:ext uri="{FF2B5EF4-FFF2-40B4-BE49-F238E27FC236}">
                <a16:creationId xmlns:a16="http://schemas.microsoft.com/office/drawing/2014/main" id="{059F2F89-D743-49AB-A15C-230035C1B7DC}"/>
              </a:ext>
            </a:extLst>
          </p:cNvPr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BB12B61-678A-43E6-A03E-368BC175F099}"/>
              </a:ext>
            </a:extLst>
          </p:cNvPr>
          <p:cNvCxnSpPr>
            <a:cxnSpLocks/>
          </p:cNvCxnSpPr>
          <p:nvPr/>
        </p:nvCxnSpPr>
        <p:spPr>
          <a:xfrm>
            <a:off x="2882670" y="1769276"/>
            <a:ext cx="148053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BA51F3E-C577-43B9-830F-902D40A9492A}"/>
              </a:ext>
            </a:extLst>
          </p:cNvPr>
          <p:cNvSpPr/>
          <p:nvPr/>
        </p:nvSpPr>
        <p:spPr>
          <a:xfrm>
            <a:off x="4363201" y="1420913"/>
            <a:ext cx="4682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33 – TRANSFERENCIAS DE CAPITAL,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representa el </a:t>
            </a:r>
            <a:r>
              <a:rPr lang="es-CL" sz="20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11,6%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del total del presupuesto del programa de inversión regional del Gobierno Regional.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BC2503-CC55-4532-9093-E6986FB13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" y="2279975"/>
            <a:ext cx="3386361" cy="21622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B28457-86BC-4839-83BB-4FD2A7E04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836" y="2308759"/>
            <a:ext cx="5861660" cy="169419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4746BFE0-C9E7-4D72-8FD1-748AB6ED7F47}"/>
              </a:ext>
            </a:extLst>
          </p:cNvPr>
          <p:cNvSpPr/>
          <p:nvPr/>
        </p:nvSpPr>
        <p:spPr>
          <a:xfrm>
            <a:off x="7354111" y="3721323"/>
            <a:ext cx="622569" cy="14374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1959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AB7F15-2DD4-466A-91D3-E2010DABA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8" y="1818550"/>
            <a:ext cx="7948163" cy="2350497"/>
          </a:xfrm>
          <a:prstGeom prst="rect">
            <a:avLst/>
          </a:prstGeom>
        </p:spPr>
      </p:pic>
      <p:sp>
        <p:nvSpPr>
          <p:cNvPr id="5" name="Datos 4"/>
          <p:cNvSpPr/>
          <p:nvPr/>
        </p:nvSpPr>
        <p:spPr>
          <a:xfrm>
            <a:off x="-312747" y="275236"/>
            <a:ext cx="1349828" cy="41402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Google Shape;57;p15"/>
          <p:cNvSpPr txBox="1">
            <a:spLocks/>
          </p:cNvSpPr>
          <p:nvPr/>
        </p:nvSpPr>
        <p:spPr>
          <a:xfrm>
            <a:off x="521788" y="101216"/>
            <a:ext cx="794816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8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INVERSIÓN REGIONAL VIGENTE</a:t>
            </a:r>
            <a:endParaRPr lang="es-MX" sz="38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Datos 7"/>
          <p:cNvSpPr/>
          <p:nvPr/>
        </p:nvSpPr>
        <p:spPr>
          <a:xfrm>
            <a:off x="-433234" y="795519"/>
            <a:ext cx="1075509" cy="357868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Google Shape;57;p15"/>
          <p:cNvSpPr txBox="1">
            <a:spLocks/>
          </p:cNvSpPr>
          <p:nvPr/>
        </p:nvSpPr>
        <p:spPr>
          <a:xfrm>
            <a:off x="362167" y="717858"/>
            <a:ext cx="8437955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ctr"/>
            <a:r>
              <a:rPr lang="es-MX" sz="22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DISTRIBUCIÓN SEGÚN SUBTÍTULO PRESUPUESTARIO, RES. AFECTA 22/2024 DIPRES, MENOS REBAJAS. </a:t>
            </a:r>
            <a:endParaRPr lang="es-MX" sz="22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48897" y="1376172"/>
            <a:ext cx="8132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000" dirty="0">
                <a:solidFill>
                  <a:schemeClr val="bg2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refiere al orden o agrupación de operaciones presupuestarias de naturaleza homogénea, según clasificación presupuestaria determinada en el Decreto N° 854/2004, del Ministerio de Hacienda.</a:t>
            </a:r>
            <a:endParaRPr lang="es-CL" sz="10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5B3CE92-441E-4637-9453-AD7D20724A51}"/>
              </a:ext>
            </a:extLst>
          </p:cNvPr>
          <p:cNvSpPr txBox="1"/>
          <p:nvPr/>
        </p:nvSpPr>
        <p:spPr>
          <a:xfrm>
            <a:off x="7245407" y="4293912"/>
            <a:ext cx="136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M$ 8.700.000</a:t>
            </a:r>
          </a:p>
          <a:p>
            <a:pPr algn="ctr"/>
            <a:r>
              <a:rPr lang="es-CL" sz="1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SIN ASIGNAR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CEA18AD7-812B-4F08-BBFB-41DA69EBC9C6}"/>
              </a:ext>
            </a:extLst>
          </p:cNvPr>
          <p:cNvSpPr/>
          <p:nvPr/>
        </p:nvSpPr>
        <p:spPr>
          <a:xfrm>
            <a:off x="6420450" y="3807494"/>
            <a:ext cx="846788" cy="438289"/>
          </a:xfrm>
          <a:custGeom>
            <a:avLst/>
            <a:gdLst>
              <a:gd name="connsiteX0" fmla="*/ 169769 w 844460"/>
              <a:gd name="connsiteY0" fmla="*/ 634041 h 705302"/>
              <a:gd name="connsiteX1" fmla="*/ 682092 w 844460"/>
              <a:gd name="connsiteY1" fmla="*/ 530280 h 705302"/>
              <a:gd name="connsiteX2" fmla="*/ 844220 w 844460"/>
              <a:gd name="connsiteY2" fmla="*/ 335726 h 705302"/>
              <a:gd name="connsiteX3" fmla="*/ 656152 w 844460"/>
              <a:gd name="connsiteY3" fmla="*/ 30926 h 705302"/>
              <a:gd name="connsiteX4" fmla="*/ 280016 w 844460"/>
              <a:gd name="connsiteY4" fmla="*/ 37412 h 705302"/>
              <a:gd name="connsiteX5" fmla="*/ 40067 w 844460"/>
              <a:gd name="connsiteY5" fmla="*/ 270875 h 705302"/>
              <a:gd name="connsiteX6" fmla="*/ 53037 w 844460"/>
              <a:gd name="connsiteY6" fmla="*/ 491369 h 705302"/>
              <a:gd name="connsiteX7" fmla="*/ 552390 w 844460"/>
              <a:gd name="connsiteY7" fmla="*/ 679437 h 705302"/>
              <a:gd name="connsiteX8" fmla="*/ 610756 w 844460"/>
              <a:gd name="connsiteY8" fmla="*/ 698892 h 70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460" h="705302">
                <a:moveTo>
                  <a:pt x="169769" y="634041"/>
                </a:moveTo>
                <a:cubicBezTo>
                  <a:pt x="369726" y="607020"/>
                  <a:pt x="569684" y="579999"/>
                  <a:pt x="682092" y="530280"/>
                </a:cubicBezTo>
                <a:cubicBezTo>
                  <a:pt x="794500" y="480561"/>
                  <a:pt x="848543" y="418952"/>
                  <a:pt x="844220" y="335726"/>
                </a:cubicBezTo>
                <a:cubicBezTo>
                  <a:pt x="839897" y="252500"/>
                  <a:pt x="750186" y="80645"/>
                  <a:pt x="656152" y="30926"/>
                </a:cubicBezTo>
                <a:cubicBezTo>
                  <a:pt x="562118" y="-18793"/>
                  <a:pt x="382697" y="-2579"/>
                  <a:pt x="280016" y="37412"/>
                </a:cubicBezTo>
                <a:cubicBezTo>
                  <a:pt x="177335" y="77403"/>
                  <a:pt x="77897" y="195215"/>
                  <a:pt x="40067" y="270875"/>
                </a:cubicBezTo>
                <a:cubicBezTo>
                  <a:pt x="2237" y="346534"/>
                  <a:pt x="-32350" y="423275"/>
                  <a:pt x="53037" y="491369"/>
                </a:cubicBezTo>
                <a:cubicBezTo>
                  <a:pt x="138424" y="559463"/>
                  <a:pt x="459437" y="644850"/>
                  <a:pt x="552390" y="679437"/>
                </a:cubicBezTo>
                <a:cubicBezTo>
                  <a:pt x="645343" y="714024"/>
                  <a:pt x="628049" y="706458"/>
                  <a:pt x="610756" y="69889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5A8A5F5F-8D7E-4647-9D21-816A6C6E0A65}"/>
              </a:ext>
            </a:extLst>
          </p:cNvPr>
          <p:cNvSpPr/>
          <p:nvPr/>
        </p:nvSpPr>
        <p:spPr>
          <a:xfrm>
            <a:off x="7666879" y="3807494"/>
            <a:ext cx="846788" cy="438289"/>
          </a:xfrm>
          <a:custGeom>
            <a:avLst/>
            <a:gdLst>
              <a:gd name="connsiteX0" fmla="*/ 169769 w 844460"/>
              <a:gd name="connsiteY0" fmla="*/ 634041 h 705302"/>
              <a:gd name="connsiteX1" fmla="*/ 682092 w 844460"/>
              <a:gd name="connsiteY1" fmla="*/ 530280 h 705302"/>
              <a:gd name="connsiteX2" fmla="*/ 844220 w 844460"/>
              <a:gd name="connsiteY2" fmla="*/ 335726 h 705302"/>
              <a:gd name="connsiteX3" fmla="*/ 656152 w 844460"/>
              <a:gd name="connsiteY3" fmla="*/ 30926 h 705302"/>
              <a:gd name="connsiteX4" fmla="*/ 280016 w 844460"/>
              <a:gd name="connsiteY4" fmla="*/ 37412 h 705302"/>
              <a:gd name="connsiteX5" fmla="*/ 40067 w 844460"/>
              <a:gd name="connsiteY5" fmla="*/ 270875 h 705302"/>
              <a:gd name="connsiteX6" fmla="*/ 53037 w 844460"/>
              <a:gd name="connsiteY6" fmla="*/ 491369 h 705302"/>
              <a:gd name="connsiteX7" fmla="*/ 552390 w 844460"/>
              <a:gd name="connsiteY7" fmla="*/ 679437 h 705302"/>
              <a:gd name="connsiteX8" fmla="*/ 610756 w 844460"/>
              <a:gd name="connsiteY8" fmla="*/ 698892 h 70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460" h="705302">
                <a:moveTo>
                  <a:pt x="169769" y="634041"/>
                </a:moveTo>
                <a:cubicBezTo>
                  <a:pt x="369726" y="607020"/>
                  <a:pt x="569684" y="579999"/>
                  <a:pt x="682092" y="530280"/>
                </a:cubicBezTo>
                <a:cubicBezTo>
                  <a:pt x="794500" y="480561"/>
                  <a:pt x="848543" y="418952"/>
                  <a:pt x="844220" y="335726"/>
                </a:cubicBezTo>
                <a:cubicBezTo>
                  <a:pt x="839897" y="252500"/>
                  <a:pt x="750186" y="80645"/>
                  <a:pt x="656152" y="30926"/>
                </a:cubicBezTo>
                <a:cubicBezTo>
                  <a:pt x="562118" y="-18793"/>
                  <a:pt x="382697" y="-2579"/>
                  <a:pt x="280016" y="37412"/>
                </a:cubicBezTo>
                <a:cubicBezTo>
                  <a:pt x="177335" y="77403"/>
                  <a:pt x="77897" y="195215"/>
                  <a:pt x="40067" y="270875"/>
                </a:cubicBezTo>
                <a:cubicBezTo>
                  <a:pt x="2237" y="346534"/>
                  <a:pt x="-32350" y="423275"/>
                  <a:pt x="53037" y="491369"/>
                </a:cubicBezTo>
                <a:cubicBezTo>
                  <a:pt x="138424" y="559463"/>
                  <a:pt x="459437" y="644850"/>
                  <a:pt x="552390" y="679437"/>
                </a:cubicBezTo>
                <a:cubicBezTo>
                  <a:pt x="645343" y="714024"/>
                  <a:pt x="628049" y="706458"/>
                  <a:pt x="610756" y="69889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A78A5A1-B4AA-4A62-B81C-2E23C0305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67" y="3941556"/>
            <a:ext cx="572909" cy="66617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F36639C-62A8-4B1F-BD23-3607A41701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50" y="4274645"/>
            <a:ext cx="732417" cy="8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74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os 4"/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Google Shape;57;p15"/>
          <p:cNvSpPr txBox="1">
            <a:spLocks/>
          </p:cNvSpPr>
          <p:nvPr/>
        </p:nvSpPr>
        <p:spPr>
          <a:xfrm>
            <a:off x="3298601" y="2055472"/>
            <a:ext cx="4335575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s-MX" sz="38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OTROS DATOS </a:t>
            </a:r>
            <a:endParaRPr lang="es-MX" sz="38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Datos 7"/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2199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17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66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ESTADOS DE PROCESOS LICITATORIOS, </a:t>
            </a:r>
            <a:r>
              <a:rPr lang="es-CL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FUNCIONAMIENTO.</a:t>
            </a:r>
            <a:endParaRPr sz="1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8384" y="830480"/>
            <a:ext cx="210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eelawadee" panose="020B0502040204020203" pitchFamily="34" charset="-34"/>
              </a:rPr>
              <a:t>2° TRIMESTRE</a:t>
            </a:r>
          </a:p>
        </p:txBody>
      </p:sp>
      <p:sp>
        <p:nvSpPr>
          <p:cNvPr id="5" name="Forma libre 4"/>
          <p:cNvSpPr/>
          <p:nvPr/>
        </p:nvSpPr>
        <p:spPr>
          <a:xfrm rot="5400000">
            <a:off x="927194" y="2043027"/>
            <a:ext cx="360811" cy="279183"/>
          </a:xfrm>
          <a:custGeom>
            <a:avLst/>
            <a:gdLst>
              <a:gd name="connsiteX0" fmla="*/ 0 w 360811"/>
              <a:gd name="connsiteY0" fmla="*/ 96935 h 484676"/>
              <a:gd name="connsiteX1" fmla="*/ 180406 w 360811"/>
              <a:gd name="connsiteY1" fmla="*/ 96935 h 484676"/>
              <a:gd name="connsiteX2" fmla="*/ 180406 w 360811"/>
              <a:gd name="connsiteY2" fmla="*/ 0 h 484676"/>
              <a:gd name="connsiteX3" fmla="*/ 360811 w 360811"/>
              <a:gd name="connsiteY3" fmla="*/ 242338 h 484676"/>
              <a:gd name="connsiteX4" fmla="*/ 180406 w 360811"/>
              <a:gd name="connsiteY4" fmla="*/ 484676 h 484676"/>
              <a:gd name="connsiteX5" fmla="*/ 180406 w 360811"/>
              <a:gd name="connsiteY5" fmla="*/ 387741 h 484676"/>
              <a:gd name="connsiteX6" fmla="*/ 0 w 360811"/>
              <a:gd name="connsiteY6" fmla="*/ 387741 h 484676"/>
              <a:gd name="connsiteX7" fmla="*/ 0 w 360811"/>
              <a:gd name="connsiteY7" fmla="*/ 96935 h 4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11" h="484676">
                <a:moveTo>
                  <a:pt x="0" y="96935"/>
                </a:moveTo>
                <a:lnTo>
                  <a:pt x="180406" y="96935"/>
                </a:lnTo>
                <a:lnTo>
                  <a:pt x="180406" y="0"/>
                </a:lnTo>
                <a:lnTo>
                  <a:pt x="360811" y="242338"/>
                </a:lnTo>
                <a:lnTo>
                  <a:pt x="180406" y="484676"/>
                </a:lnTo>
                <a:lnTo>
                  <a:pt x="180406" y="387741"/>
                </a:lnTo>
                <a:lnTo>
                  <a:pt x="0" y="387741"/>
                </a:lnTo>
                <a:lnTo>
                  <a:pt x="0" y="96935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936" rIns="108244" bIns="969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000" kern="12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431144" y="1281979"/>
            <a:ext cx="1352906" cy="588083"/>
          </a:xfrm>
          <a:custGeom>
            <a:avLst/>
            <a:gdLst>
              <a:gd name="connsiteX0" fmla="*/ 0 w 1463992"/>
              <a:gd name="connsiteY0" fmla="*/ 757998 h 1515995"/>
              <a:gd name="connsiteX1" fmla="*/ 731996 w 1463992"/>
              <a:gd name="connsiteY1" fmla="*/ 0 h 1515995"/>
              <a:gd name="connsiteX2" fmla="*/ 1463992 w 1463992"/>
              <a:gd name="connsiteY2" fmla="*/ 757998 h 1515995"/>
              <a:gd name="connsiteX3" fmla="*/ 731996 w 1463992"/>
              <a:gd name="connsiteY3" fmla="*/ 1515996 h 1515995"/>
              <a:gd name="connsiteX4" fmla="*/ 0 w 1463992"/>
              <a:gd name="connsiteY4" fmla="*/ 757998 h 151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992" h="1515995">
                <a:moveTo>
                  <a:pt x="0" y="757998"/>
                </a:moveTo>
                <a:cubicBezTo>
                  <a:pt x="0" y="339367"/>
                  <a:pt x="327726" y="0"/>
                  <a:pt x="731996" y="0"/>
                </a:cubicBezTo>
                <a:cubicBezTo>
                  <a:pt x="1136266" y="0"/>
                  <a:pt x="1463992" y="339367"/>
                  <a:pt x="1463992" y="757998"/>
                </a:cubicBezTo>
                <a:cubicBezTo>
                  <a:pt x="1463992" y="1176629"/>
                  <a:pt x="1136266" y="1515996"/>
                  <a:pt x="731996" y="1515996"/>
                </a:cubicBezTo>
                <a:cubicBezTo>
                  <a:pt x="327726" y="1515996"/>
                  <a:pt x="0" y="1176629"/>
                  <a:pt x="0" y="7579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557" tIns="232172" rIns="224557" bIns="23217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000" b="1" kern="1200" dirty="0">
                <a:latin typeface="Leelawadee" panose="020B0502040204020203" pitchFamily="34" charset="-34"/>
                <a:cs typeface="Leelawadee" panose="020B0502040204020203" pitchFamily="34" charset="-34"/>
              </a:rPr>
              <a:t>CONTEXTO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03563" y="2369334"/>
            <a:ext cx="1897611" cy="222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“La unidad de control emitirá informes trimestrales acerca del estado de avance del ejercicio presupuestario del gobierno regional, sobre el flujo de gastos comprometidos para el año presupuestario en curso y ejercicios presupuestarios posteriores, </a:t>
            </a:r>
            <a:r>
              <a:rPr lang="es-CL" sz="1000" b="1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y respecto de los motivos por los cuales no fueron adjudicadas licitaciones públicas”</a:t>
            </a: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BB0D6E-0EA6-4563-8C70-2D5CE450C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74" y="450850"/>
            <a:ext cx="4674276" cy="22225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1B87CEA-4840-47A2-92B8-7D7AA60F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650" y="2713853"/>
            <a:ext cx="6307137" cy="19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1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17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66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ESTADOS DE PROCESOS LICITATORIOS, </a:t>
            </a:r>
            <a:r>
              <a:rPr lang="es-CL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INVERSIÓN.</a:t>
            </a:r>
            <a:endParaRPr sz="1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8384" y="830480"/>
            <a:ext cx="210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eelawadee" panose="020B0502040204020203" pitchFamily="34" charset="-34"/>
              </a:rPr>
              <a:t>2° TRIMESTRE</a:t>
            </a:r>
          </a:p>
        </p:txBody>
      </p:sp>
      <p:sp>
        <p:nvSpPr>
          <p:cNvPr id="5" name="Forma libre 4"/>
          <p:cNvSpPr/>
          <p:nvPr/>
        </p:nvSpPr>
        <p:spPr>
          <a:xfrm rot="5400000">
            <a:off x="927194" y="2043027"/>
            <a:ext cx="360811" cy="279183"/>
          </a:xfrm>
          <a:custGeom>
            <a:avLst/>
            <a:gdLst>
              <a:gd name="connsiteX0" fmla="*/ 0 w 360811"/>
              <a:gd name="connsiteY0" fmla="*/ 96935 h 484676"/>
              <a:gd name="connsiteX1" fmla="*/ 180406 w 360811"/>
              <a:gd name="connsiteY1" fmla="*/ 96935 h 484676"/>
              <a:gd name="connsiteX2" fmla="*/ 180406 w 360811"/>
              <a:gd name="connsiteY2" fmla="*/ 0 h 484676"/>
              <a:gd name="connsiteX3" fmla="*/ 360811 w 360811"/>
              <a:gd name="connsiteY3" fmla="*/ 242338 h 484676"/>
              <a:gd name="connsiteX4" fmla="*/ 180406 w 360811"/>
              <a:gd name="connsiteY4" fmla="*/ 484676 h 484676"/>
              <a:gd name="connsiteX5" fmla="*/ 180406 w 360811"/>
              <a:gd name="connsiteY5" fmla="*/ 387741 h 484676"/>
              <a:gd name="connsiteX6" fmla="*/ 0 w 360811"/>
              <a:gd name="connsiteY6" fmla="*/ 387741 h 484676"/>
              <a:gd name="connsiteX7" fmla="*/ 0 w 360811"/>
              <a:gd name="connsiteY7" fmla="*/ 96935 h 4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11" h="484676">
                <a:moveTo>
                  <a:pt x="0" y="96935"/>
                </a:moveTo>
                <a:lnTo>
                  <a:pt x="180406" y="96935"/>
                </a:lnTo>
                <a:lnTo>
                  <a:pt x="180406" y="0"/>
                </a:lnTo>
                <a:lnTo>
                  <a:pt x="360811" y="242338"/>
                </a:lnTo>
                <a:lnTo>
                  <a:pt x="180406" y="484676"/>
                </a:lnTo>
                <a:lnTo>
                  <a:pt x="180406" y="387741"/>
                </a:lnTo>
                <a:lnTo>
                  <a:pt x="0" y="387741"/>
                </a:lnTo>
                <a:lnTo>
                  <a:pt x="0" y="96935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936" rIns="108244" bIns="969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000" kern="12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431144" y="1281979"/>
            <a:ext cx="1352906" cy="588083"/>
          </a:xfrm>
          <a:custGeom>
            <a:avLst/>
            <a:gdLst>
              <a:gd name="connsiteX0" fmla="*/ 0 w 1463992"/>
              <a:gd name="connsiteY0" fmla="*/ 757998 h 1515995"/>
              <a:gd name="connsiteX1" fmla="*/ 731996 w 1463992"/>
              <a:gd name="connsiteY1" fmla="*/ 0 h 1515995"/>
              <a:gd name="connsiteX2" fmla="*/ 1463992 w 1463992"/>
              <a:gd name="connsiteY2" fmla="*/ 757998 h 1515995"/>
              <a:gd name="connsiteX3" fmla="*/ 731996 w 1463992"/>
              <a:gd name="connsiteY3" fmla="*/ 1515996 h 1515995"/>
              <a:gd name="connsiteX4" fmla="*/ 0 w 1463992"/>
              <a:gd name="connsiteY4" fmla="*/ 757998 h 151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992" h="1515995">
                <a:moveTo>
                  <a:pt x="0" y="757998"/>
                </a:moveTo>
                <a:cubicBezTo>
                  <a:pt x="0" y="339367"/>
                  <a:pt x="327726" y="0"/>
                  <a:pt x="731996" y="0"/>
                </a:cubicBezTo>
                <a:cubicBezTo>
                  <a:pt x="1136266" y="0"/>
                  <a:pt x="1463992" y="339367"/>
                  <a:pt x="1463992" y="757998"/>
                </a:cubicBezTo>
                <a:cubicBezTo>
                  <a:pt x="1463992" y="1176629"/>
                  <a:pt x="1136266" y="1515996"/>
                  <a:pt x="731996" y="1515996"/>
                </a:cubicBezTo>
                <a:cubicBezTo>
                  <a:pt x="327726" y="1515996"/>
                  <a:pt x="0" y="1176629"/>
                  <a:pt x="0" y="7579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557" tIns="232172" rIns="224557" bIns="23217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000" b="1" kern="1200" dirty="0">
                <a:latin typeface="Leelawadee" panose="020B0502040204020203" pitchFamily="34" charset="-34"/>
                <a:cs typeface="Leelawadee" panose="020B0502040204020203" pitchFamily="34" charset="-34"/>
              </a:rPr>
              <a:t>CONTEXTO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03563" y="2369334"/>
            <a:ext cx="1897611" cy="222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“La unidad de control emitirá informes trimestrales acerca del estado de avance del ejercicio presupuestario del gobierno regional, sobre el flujo de gastos comprometidos para el año presupuestario en curso y ejercicios presupuestarios posteriores, </a:t>
            </a:r>
            <a:r>
              <a:rPr lang="es-CL" sz="1000" b="1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y respecto de los motivos por los cuales no fueron adjudicadas licitaciones públicas”</a:t>
            </a: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98CF51-F44C-4730-81CB-8107136C1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95" y="714296"/>
            <a:ext cx="6368964" cy="42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66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17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66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ECLAMACIONES DE TERCEROS CONTRATADOS</a:t>
            </a:r>
            <a:endParaRPr sz="1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118734" y="602358"/>
            <a:ext cx="298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eelawadee" panose="020B0502040204020203" pitchFamily="34" charset="-34"/>
              </a:rPr>
              <a:t>2° TRIMESTRE</a:t>
            </a:r>
          </a:p>
        </p:txBody>
      </p:sp>
      <p:sp>
        <p:nvSpPr>
          <p:cNvPr id="5" name="Forma libre 4"/>
          <p:cNvSpPr/>
          <p:nvPr/>
        </p:nvSpPr>
        <p:spPr>
          <a:xfrm rot="5400000">
            <a:off x="1195046" y="1999462"/>
            <a:ext cx="360811" cy="279183"/>
          </a:xfrm>
          <a:custGeom>
            <a:avLst/>
            <a:gdLst>
              <a:gd name="connsiteX0" fmla="*/ 0 w 360811"/>
              <a:gd name="connsiteY0" fmla="*/ 96935 h 484676"/>
              <a:gd name="connsiteX1" fmla="*/ 180406 w 360811"/>
              <a:gd name="connsiteY1" fmla="*/ 96935 h 484676"/>
              <a:gd name="connsiteX2" fmla="*/ 180406 w 360811"/>
              <a:gd name="connsiteY2" fmla="*/ 0 h 484676"/>
              <a:gd name="connsiteX3" fmla="*/ 360811 w 360811"/>
              <a:gd name="connsiteY3" fmla="*/ 242338 h 484676"/>
              <a:gd name="connsiteX4" fmla="*/ 180406 w 360811"/>
              <a:gd name="connsiteY4" fmla="*/ 484676 h 484676"/>
              <a:gd name="connsiteX5" fmla="*/ 180406 w 360811"/>
              <a:gd name="connsiteY5" fmla="*/ 387741 h 484676"/>
              <a:gd name="connsiteX6" fmla="*/ 0 w 360811"/>
              <a:gd name="connsiteY6" fmla="*/ 387741 h 484676"/>
              <a:gd name="connsiteX7" fmla="*/ 0 w 360811"/>
              <a:gd name="connsiteY7" fmla="*/ 96935 h 4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11" h="484676">
                <a:moveTo>
                  <a:pt x="0" y="96935"/>
                </a:moveTo>
                <a:lnTo>
                  <a:pt x="180406" y="96935"/>
                </a:lnTo>
                <a:lnTo>
                  <a:pt x="180406" y="0"/>
                </a:lnTo>
                <a:lnTo>
                  <a:pt x="360811" y="242338"/>
                </a:lnTo>
                <a:lnTo>
                  <a:pt x="180406" y="484676"/>
                </a:lnTo>
                <a:lnTo>
                  <a:pt x="180406" y="387741"/>
                </a:lnTo>
                <a:lnTo>
                  <a:pt x="0" y="387741"/>
                </a:lnTo>
                <a:lnTo>
                  <a:pt x="0" y="96935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936" rIns="108244" bIns="969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000" kern="12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698996" y="1238414"/>
            <a:ext cx="1352906" cy="588083"/>
          </a:xfrm>
          <a:custGeom>
            <a:avLst/>
            <a:gdLst>
              <a:gd name="connsiteX0" fmla="*/ 0 w 1463992"/>
              <a:gd name="connsiteY0" fmla="*/ 757998 h 1515995"/>
              <a:gd name="connsiteX1" fmla="*/ 731996 w 1463992"/>
              <a:gd name="connsiteY1" fmla="*/ 0 h 1515995"/>
              <a:gd name="connsiteX2" fmla="*/ 1463992 w 1463992"/>
              <a:gd name="connsiteY2" fmla="*/ 757998 h 1515995"/>
              <a:gd name="connsiteX3" fmla="*/ 731996 w 1463992"/>
              <a:gd name="connsiteY3" fmla="*/ 1515996 h 1515995"/>
              <a:gd name="connsiteX4" fmla="*/ 0 w 1463992"/>
              <a:gd name="connsiteY4" fmla="*/ 757998 h 151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992" h="1515995">
                <a:moveTo>
                  <a:pt x="0" y="757998"/>
                </a:moveTo>
                <a:cubicBezTo>
                  <a:pt x="0" y="339367"/>
                  <a:pt x="327726" y="0"/>
                  <a:pt x="731996" y="0"/>
                </a:cubicBezTo>
                <a:cubicBezTo>
                  <a:pt x="1136266" y="0"/>
                  <a:pt x="1463992" y="339367"/>
                  <a:pt x="1463992" y="757998"/>
                </a:cubicBezTo>
                <a:cubicBezTo>
                  <a:pt x="1463992" y="1176629"/>
                  <a:pt x="1136266" y="1515996"/>
                  <a:pt x="731996" y="1515996"/>
                </a:cubicBezTo>
                <a:cubicBezTo>
                  <a:pt x="327726" y="1515996"/>
                  <a:pt x="0" y="1176629"/>
                  <a:pt x="0" y="7579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557" tIns="232172" rIns="224557" bIns="23217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000" b="1" kern="1200" dirty="0">
                <a:latin typeface="Leelawadee" panose="020B0502040204020203" pitchFamily="34" charset="-34"/>
                <a:cs typeface="Leelawadee" panose="020B0502040204020203" pitchFamily="34" charset="-34"/>
              </a:rPr>
              <a:t>CONTEXTO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88008" y="2412548"/>
            <a:ext cx="2073699" cy="23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“</a:t>
            </a:r>
            <a:r>
              <a:rPr lang="es-CL" sz="1000" b="1" u="sng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unidad de control deberá informar al gobernador regional y al consejo regional sobre las reclamaciones de terceros que hayan sido contratados por el gobierno regional</a:t>
            </a:r>
            <a:r>
              <a:rPr lang="es-CL" sz="1000" b="1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para la adquisición de activos no financieros o la ejecución de iniciativas de inversión dentro de la región, o de servicios públicos o instituciones receptoras de transferencias establecidas en convenios con el gobierno regional”.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8EEA47B-B73A-4438-B189-7C1FA19CF127}"/>
              </a:ext>
            </a:extLst>
          </p:cNvPr>
          <p:cNvSpPr txBox="1"/>
          <p:nvPr/>
        </p:nvSpPr>
        <p:spPr>
          <a:xfrm>
            <a:off x="4048434" y="2571750"/>
            <a:ext cx="2988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eelawadee" panose="020B0502040204020203" pitchFamily="34" charset="-34"/>
              </a:rPr>
              <a:t>N</a:t>
            </a:r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eelawadee" panose="020B0502040204020203" pitchFamily="34" charset="-34"/>
              </a:rPr>
              <a:t>O EXISTEN RECLAMACIONES EN EL PERÍODO</a:t>
            </a:r>
          </a:p>
        </p:txBody>
      </p:sp>
    </p:spTree>
    <p:extLst>
      <p:ext uri="{BB962C8B-B14F-4D97-AF65-F5344CB8AC3E}">
        <p14:creationId xmlns:p14="http://schemas.microsoft.com/office/powerpoint/2010/main" val="474325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os 4"/>
          <p:cNvSpPr/>
          <p:nvPr/>
        </p:nvSpPr>
        <p:spPr>
          <a:xfrm>
            <a:off x="-224940" y="123031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Google Shape;57;p15"/>
          <p:cNvSpPr txBox="1">
            <a:spLocks/>
          </p:cNvSpPr>
          <p:nvPr/>
        </p:nvSpPr>
        <p:spPr>
          <a:xfrm>
            <a:off x="1200513" y="157844"/>
            <a:ext cx="6077750" cy="100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s-MX" sz="38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COMENTARIOS A LA EJECUCIÓN 2024</a:t>
            </a:r>
          </a:p>
          <a:p>
            <a:pPr algn="ctr"/>
            <a:r>
              <a:rPr lang="es-CL" sz="1600" b="1" u="sng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PROGRAMA DE INVERSIÓN REGIONAL: </a:t>
            </a:r>
          </a:p>
        </p:txBody>
      </p:sp>
      <p:sp>
        <p:nvSpPr>
          <p:cNvPr id="8" name="Datos 7"/>
          <p:cNvSpPr/>
          <p:nvPr/>
        </p:nvSpPr>
        <p:spPr>
          <a:xfrm>
            <a:off x="-277191" y="658245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B46633-765B-4C6B-B894-4145CA1B9DEB}"/>
              </a:ext>
            </a:extLst>
          </p:cNvPr>
          <p:cNvSpPr txBox="1"/>
          <p:nvPr/>
        </p:nvSpPr>
        <p:spPr>
          <a:xfrm>
            <a:off x="260563" y="1112020"/>
            <a:ext cx="86849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1200" b="1" u="sng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Tx/>
              <a:buChar char="-"/>
            </a:pPr>
            <a:r>
              <a:rPr lang="es-CL" sz="12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El 24,4% de gasto, a la mitad del año, efectivamente es un avance bajo. Si bien, este valor no refleja los recursos anticipados realizados a la fecha, en la eventualidad de incorporarlos, el avance sería solo de un 30%. Por consiguiente, no es solo aquella restricción normativa la que afecta el avance presupuestario.</a:t>
            </a:r>
          </a:p>
          <a:p>
            <a:pPr marL="171450" indent="-171450" algn="just">
              <a:buFontTx/>
              <a:buChar char="-"/>
            </a:pPr>
            <a:endParaRPr lang="es-CL" sz="12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Tx/>
              <a:buChar char="-"/>
            </a:pPr>
            <a:r>
              <a:rPr lang="es-CL" sz="12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¿Qué otras variables están afectan el avance presupuestario?: ¿falta de oportunidad en la apertura?, ¿débil gestión interna de las iniciativas?, ¿poca gestión </a:t>
            </a:r>
            <a:r>
              <a:rPr lang="es-CL" sz="1200" b="1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preinversional</a:t>
            </a:r>
            <a:r>
              <a:rPr lang="es-CL" sz="12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?.</a:t>
            </a:r>
          </a:p>
          <a:p>
            <a:pPr marL="171450" indent="-171450" algn="just">
              <a:buFontTx/>
              <a:buChar char="-"/>
            </a:pPr>
            <a:endParaRPr lang="es-CL" sz="12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Tx/>
              <a:buChar char="-"/>
            </a:pPr>
            <a:r>
              <a:rPr lang="es-CL" sz="12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La estrategia de gasto referida al Subtítulo 29, ha tenido dificultades para su implementación debido, entre otras cosas, a que el proceso de respuesta de observaciones por parte de las unidades formuladoras es lenta, no logrando acordar una cartera de inversión factible en breve tiempo.</a:t>
            </a:r>
          </a:p>
          <a:p>
            <a:pPr algn="just"/>
            <a:endParaRPr lang="es-CL" sz="12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Tx/>
              <a:buChar char="-"/>
            </a:pPr>
            <a:r>
              <a:rPr lang="es-CL" sz="12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En relación al insumo de datos para análisis del estado presupuestario y su proyección cabe indicar que: no se cuenta con una programación de las rendiciones mensuales de los programas con recursos ya anticipados, tampoco se proyecta el momento de transferencia de recursos a programas nuevos o nuevas cuotas, no está programado el gasto de los proyectos del subtítulo 29 aprobados por el CORE.</a:t>
            </a:r>
          </a:p>
          <a:p>
            <a:pPr algn="just"/>
            <a:endParaRPr lang="es-CL" sz="12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Tx/>
              <a:buChar char="-"/>
            </a:pP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Se reconoce dificultad y lentitud en el proceso de modificaciones presupuestarias, por las nuevas exigencias de aprobación del CORE, </a:t>
            </a:r>
            <a:r>
              <a:rPr lang="es-MX" sz="1200" b="1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visación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 DIPRES y toma de razón por Contraloría, de todas las resoluciones de asignación y/o modificación presupuestarias.</a:t>
            </a:r>
            <a:endParaRPr lang="es-CL" sz="12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algn="just"/>
            <a:endParaRPr lang="es-MX" sz="1200" b="1" u="sng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436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os 4"/>
          <p:cNvSpPr/>
          <p:nvPr/>
        </p:nvSpPr>
        <p:spPr>
          <a:xfrm>
            <a:off x="-224940" y="123031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Google Shape;57;p15"/>
          <p:cNvSpPr txBox="1">
            <a:spLocks/>
          </p:cNvSpPr>
          <p:nvPr/>
        </p:nvSpPr>
        <p:spPr>
          <a:xfrm>
            <a:off x="1200513" y="157844"/>
            <a:ext cx="6077750" cy="100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s-MX" sz="38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COMENTARIOS A LA EJECUCIÓN 2024</a:t>
            </a:r>
          </a:p>
          <a:p>
            <a:pPr algn="ctr"/>
            <a:r>
              <a:rPr lang="es-CL" sz="1600" b="1" u="sng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PROGRAMA DE INVERSIÓN REGIONAL: </a:t>
            </a:r>
          </a:p>
        </p:txBody>
      </p:sp>
      <p:sp>
        <p:nvSpPr>
          <p:cNvPr id="8" name="Datos 7"/>
          <p:cNvSpPr/>
          <p:nvPr/>
        </p:nvSpPr>
        <p:spPr>
          <a:xfrm>
            <a:off x="-277191" y="658245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B46633-765B-4C6B-B894-4145CA1B9DEB}"/>
              </a:ext>
            </a:extLst>
          </p:cNvPr>
          <p:cNvSpPr txBox="1"/>
          <p:nvPr/>
        </p:nvSpPr>
        <p:spPr>
          <a:xfrm>
            <a:off x="262922" y="1158645"/>
            <a:ext cx="86468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1200" b="1" u="sng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Tx/>
              <a:buChar char="-"/>
            </a:pPr>
            <a:endParaRPr lang="es-MX" sz="1200" b="1" u="sng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Tx/>
              <a:buChar char="-"/>
            </a:pP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S</a:t>
            </a:r>
            <a:r>
              <a:rPr lang="es-CL" sz="12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e debe asumir las dificultades para la ejecución presupuestaria del año 2024, relevando la finalidad del gasto, y el que pudiendo estar transferido, y en consecuencia en el destino territorial y de desarrollo regional perseguido, éste no pueda reflejarse como devengado/gastado.</a:t>
            </a:r>
          </a:p>
          <a:p>
            <a:pPr marL="171450" indent="-171450" algn="just">
              <a:buFontTx/>
              <a:buChar char="-"/>
            </a:pPr>
            <a:endParaRPr lang="es-MX" sz="12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Tx/>
              <a:buChar char="-"/>
            </a:pP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Existe riesgo de un análisis crítico del destino de la inversión, como en su mayoría para activos no financieros, o gastos corrientes. Respecto al último, el origen se debe principalmente a la discrepancia con DIPRES, respecto al clasificador presupuestario al que debe imputarse cada programa, en la etapa de </a:t>
            </a:r>
            <a:r>
              <a:rPr lang="es-MX" sz="1200" b="1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visación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 de las resoluciones de modificaciones presupuestarias, necesarias para la suscripción de convenios. </a:t>
            </a:r>
          </a:p>
          <a:p>
            <a:pPr marL="171450" indent="-171450" algn="just">
              <a:buFontTx/>
              <a:buChar char="-"/>
            </a:pPr>
            <a:endParaRPr lang="es-MX" sz="12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Tx/>
              <a:buChar char="-"/>
            </a:pPr>
            <a:r>
              <a:rPr lang="es-CL" sz="12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Con lo anterior y un monto de aprox. M$8.700.000 sin asignar, cabe la duda de cuál es el nivel de certeza que se tiene para la ejecución del gasto, y si existen otras estrategias posibles de aplicar.</a:t>
            </a:r>
          </a:p>
          <a:p>
            <a:pPr marL="171450" indent="-171450" algn="just">
              <a:buFontTx/>
              <a:buChar char="-"/>
            </a:pPr>
            <a:endParaRPr lang="es-CL" sz="12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Tx/>
              <a:buChar char="-"/>
            </a:pPr>
            <a:r>
              <a:rPr lang="es-CL" sz="12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SE REITERA: que la programación financiero/presupuestaria, más aún con las restricciones actuales, </a:t>
            </a:r>
            <a:r>
              <a:rPr lang="es-CL" sz="1200" b="1" u="sng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es un trabajo de más allá del año presupuestario. </a:t>
            </a:r>
          </a:p>
          <a:p>
            <a:pPr marL="171450" indent="-171450" algn="just">
              <a:buFontTx/>
              <a:buChar char="-"/>
            </a:pPr>
            <a:endParaRPr lang="es-MX" sz="1200" b="1" u="sng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Tx/>
              <a:buChar char="-"/>
            </a:pP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Leelawadee" panose="020B0502040204020203" pitchFamily="34" charset="-34"/>
              </a:rPr>
              <a:t>Por todo lo anterior, gestiones con DIPRES y parlamentarios, son absolutamente necesarias para que nudos críticos del año presupuestario 2024, no se repitan en el año 2025. </a:t>
            </a:r>
            <a:endParaRPr lang="es-CL" sz="12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Tx/>
              <a:buChar char="-"/>
            </a:pPr>
            <a:endParaRPr lang="es-MX" sz="12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Tx/>
              <a:buChar char="-"/>
            </a:pPr>
            <a:endParaRPr lang="es-CL" sz="12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Tx/>
              <a:buChar char="-"/>
            </a:pPr>
            <a:endParaRPr lang="es-MX" sz="1200" b="1" u="sng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Tx/>
              <a:buChar char="-"/>
            </a:pPr>
            <a:endParaRPr lang="es-CL" sz="1200" b="1" u="sng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122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3908706" y="1480223"/>
            <a:ext cx="45690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GRACIAS POR SU ATENCIÓN</a:t>
            </a:r>
            <a:endParaRPr sz="5400" dirty="0">
              <a:solidFill>
                <a:schemeClr val="bg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Google Shape;997;p42"/>
          <p:cNvSpPr txBox="1"/>
          <p:nvPr/>
        </p:nvSpPr>
        <p:spPr>
          <a:xfrm>
            <a:off x="0" y="4735666"/>
            <a:ext cx="9144000" cy="429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5" name="Google Shape;55;p15"/>
          <p:cNvSpPr/>
          <p:nvPr/>
        </p:nvSpPr>
        <p:spPr>
          <a:xfrm>
            <a:off x="477017" y="172418"/>
            <a:ext cx="2889036" cy="4136700"/>
          </a:xfrm>
          <a:custGeom>
            <a:avLst/>
            <a:gdLst/>
            <a:ahLst/>
            <a:cxnLst/>
            <a:rect l="l" t="t" r="r" b="b"/>
            <a:pathLst>
              <a:path w="68405" h="85807" extrusionOk="0">
                <a:moveTo>
                  <a:pt x="0" y="11543"/>
                </a:moveTo>
                <a:lnTo>
                  <a:pt x="0" y="85807"/>
                </a:lnTo>
                <a:lnTo>
                  <a:pt x="68405" y="85807"/>
                </a:lnTo>
                <a:lnTo>
                  <a:pt x="68405" y="0"/>
                </a:lnTo>
                <a:lnTo>
                  <a:pt x="11566" y="18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</p:sp>
      <p:sp>
        <p:nvSpPr>
          <p:cNvPr id="58" name="Google Shape;58;p15"/>
          <p:cNvSpPr/>
          <p:nvPr/>
        </p:nvSpPr>
        <p:spPr>
          <a:xfrm>
            <a:off x="404129" y="148630"/>
            <a:ext cx="591387" cy="655157"/>
          </a:xfrm>
          <a:custGeom>
            <a:avLst/>
            <a:gdLst/>
            <a:ahLst/>
            <a:cxnLst/>
            <a:rect l="l" t="t" r="r" b="b"/>
            <a:pathLst>
              <a:path w="11367" h="11367" extrusionOk="0">
                <a:moveTo>
                  <a:pt x="0" y="11367"/>
                </a:moveTo>
                <a:lnTo>
                  <a:pt x="11367" y="0"/>
                </a:lnTo>
                <a:lnTo>
                  <a:pt x="11367" y="1136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71438" dist="19050" dir="2640000" algn="bl" rotWithShape="0">
              <a:srgbClr val="000000">
                <a:alpha val="25000"/>
              </a:srgbClr>
            </a:outerShdw>
          </a:effectLst>
        </p:spPr>
      </p:sp>
      <p:sp>
        <p:nvSpPr>
          <p:cNvPr id="5" name="CuadroTexto 4"/>
          <p:cNvSpPr txBox="1"/>
          <p:nvPr/>
        </p:nvSpPr>
        <p:spPr>
          <a:xfrm>
            <a:off x="5758070" y="4711939"/>
            <a:ext cx="33859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UNIDAD DE CONTROL Y AUDITORÍA INTERNA</a:t>
            </a:r>
          </a:p>
          <a:p>
            <a:pPr algn="r"/>
            <a:r>
              <a:rPr lang="es-CL" sz="1200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VALDIVIA, 07 DE AGOSTO 2024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23" y="1368530"/>
            <a:ext cx="1874635" cy="150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os 4"/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Google Shape;57;p15"/>
          <p:cNvSpPr txBox="1">
            <a:spLocks/>
          </p:cNvSpPr>
          <p:nvPr/>
        </p:nvSpPr>
        <p:spPr>
          <a:xfrm>
            <a:off x="1176768" y="132554"/>
            <a:ext cx="6287588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s-MX" sz="38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FUNCIONAMIENTO</a:t>
            </a:r>
            <a:endParaRPr lang="es-MX" sz="38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Datos 7"/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Google Shape;57;p15"/>
          <p:cNvSpPr txBox="1">
            <a:spLocks/>
          </p:cNvSpPr>
          <p:nvPr/>
        </p:nvSpPr>
        <p:spPr>
          <a:xfrm>
            <a:off x="439783" y="660984"/>
            <a:ext cx="3792584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MARCO PRESUPUESTARIO INICIAL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3507" y="1968160"/>
            <a:ext cx="765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buClr>
                <a:schemeClr val="dk1"/>
              </a:buClr>
              <a:buSzPts val="5200"/>
              <a:defRPr sz="3600" b="1">
                <a:solidFill>
                  <a:schemeClr val="accent1"/>
                </a:solidFill>
                <a:latin typeface="Bahnschrift Condensed" panose="020B0502040204020203" pitchFamily="34" charset="0"/>
                <a:ea typeface="Fira Sans"/>
                <a:cs typeface="Fira Sans"/>
              </a:defRPr>
            </a:lvl1pPr>
          </a:lstStyle>
          <a:p>
            <a:pPr algn="l"/>
            <a:r>
              <a:rPr lang="es-CL" sz="4000" dirty="0">
                <a:solidFill>
                  <a:schemeClr val="accent2"/>
                </a:solidFill>
              </a:rPr>
              <a:t>M$ 6.833.943 + M$ 120.000 = M$ 6.953.943  </a:t>
            </a:r>
          </a:p>
        </p:txBody>
      </p:sp>
      <p:sp>
        <p:nvSpPr>
          <p:cNvPr id="12" name="Google Shape;57;p15"/>
          <p:cNvSpPr txBox="1">
            <a:spLocks/>
          </p:cNvSpPr>
          <p:nvPr/>
        </p:nvSpPr>
        <p:spPr>
          <a:xfrm>
            <a:off x="84909" y="2704536"/>
            <a:ext cx="8974182" cy="177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ctr"/>
            <a:r>
              <a:rPr lang="es-MX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EL INCREMENTO PRESUPUESTARIO EXPERIMENTADO EN EL SEGUNDO TRIMESTRE, POR M$120.000, corresponde a ingresos AGES para “Estudio para Mejora de Gestión de Recursos Humanos”, ya contratada por casi 94 millones, y un estudio para mejora continua de participación ciudadana de parte de DIDESO, que no se realizará este año.  </a:t>
            </a:r>
          </a:p>
          <a:p>
            <a:pPr algn="ctr"/>
            <a:r>
              <a:rPr lang="es-MX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(Res. </a:t>
            </a:r>
            <a:r>
              <a:rPr lang="es-MX" sz="20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Af</a:t>
            </a:r>
            <a:r>
              <a:rPr lang="es-MX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. </a:t>
            </a:r>
            <a:r>
              <a:rPr lang="es-MX" sz="20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N°</a:t>
            </a:r>
            <a:r>
              <a:rPr lang="es-MX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15, con TR en mayo 2024)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57A7D97-823A-4261-8BF1-C36CEA4DBBD9}"/>
              </a:ext>
            </a:extLst>
          </p:cNvPr>
          <p:cNvSpPr/>
          <p:nvPr/>
        </p:nvSpPr>
        <p:spPr>
          <a:xfrm>
            <a:off x="7767952" y="1379856"/>
            <a:ext cx="1291139" cy="8281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+1,8%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412337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029636" y="2635612"/>
            <a:ext cx="51232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El gasto al segundo trimestre es coherente con la programación.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288333" y="3596951"/>
            <a:ext cx="265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224038" y="3926945"/>
            <a:ext cx="3853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es-CL" sz="3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49% </a:t>
            </a:r>
            <a:r>
              <a:rPr lang="es-CL" sz="1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(24%)</a:t>
            </a:r>
          </a:p>
          <a:p>
            <a:pPr algn="ctr"/>
            <a:r>
              <a:rPr lang="es-CL" sz="2800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Presupuesto Devengado</a:t>
            </a:r>
          </a:p>
        </p:txBody>
      </p:sp>
      <p:sp>
        <p:nvSpPr>
          <p:cNvPr id="11" name="Google Shape;57;p15">
            <a:extLst>
              <a:ext uri="{FF2B5EF4-FFF2-40B4-BE49-F238E27FC236}">
                <a16:creationId xmlns:a16="http://schemas.microsoft.com/office/drawing/2014/main" id="{A34D5609-B11F-49BE-A70B-CDBFF84DE0C5}"/>
              </a:ext>
            </a:extLst>
          </p:cNvPr>
          <p:cNvSpPr txBox="1">
            <a:spLocks/>
          </p:cNvSpPr>
          <p:nvPr/>
        </p:nvSpPr>
        <p:spPr>
          <a:xfrm>
            <a:off x="701041" y="139337"/>
            <a:ext cx="5696711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FUNCIONAMIENTO</a:t>
            </a:r>
            <a:endParaRPr lang="es-MX" sz="36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Google Shape;57;p15">
            <a:extLst>
              <a:ext uri="{FF2B5EF4-FFF2-40B4-BE49-F238E27FC236}">
                <a16:creationId xmlns:a16="http://schemas.microsoft.com/office/drawing/2014/main" id="{B484A9E5-A2D9-4CBE-81F3-F387B7A178B7}"/>
              </a:ext>
            </a:extLst>
          </p:cNvPr>
          <p:cNvSpPr txBox="1">
            <a:spLocks/>
          </p:cNvSpPr>
          <p:nvPr/>
        </p:nvSpPr>
        <p:spPr>
          <a:xfrm>
            <a:off x="16337" y="696076"/>
            <a:ext cx="480991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AVANCE PRESUPUESTARIO AL 30.06.2024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AFFE2FA-5F2B-45D6-8DC1-72F5E0315EB4}"/>
              </a:ext>
            </a:extLst>
          </p:cNvPr>
          <p:cNvSpPr txBox="1"/>
          <p:nvPr/>
        </p:nvSpPr>
        <p:spPr>
          <a:xfrm>
            <a:off x="16337" y="1632723"/>
            <a:ext cx="280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TOTAL M$ 5.300.397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67AE6C3-7F27-4CC3-8BF9-386575F91AEF}"/>
              </a:ext>
            </a:extLst>
          </p:cNvPr>
          <p:cNvCxnSpPr>
            <a:cxnSpLocks/>
          </p:cNvCxnSpPr>
          <p:nvPr/>
        </p:nvCxnSpPr>
        <p:spPr>
          <a:xfrm>
            <a:off x="2684648" y="1904883"/>
            <a:ext cx="1564623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D638281-6E90-49BC-AB1D-57909F7988E7}"/>
              </a:ext>
            </a:extLst>
          </p:cNvPr>
          <p:cNvSpPr/>
          <p:nvPr/>
        </p:nvSpPr>
        <p:spPr>
          <a:xfrm>
            <a:off x="4249271" y="1571299"/>
            <a:ext cx="468396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21 - GASTOS EN PERSONAL</a:t>
            </a:r>
            <a:r>
              <a:rPr lang="es-CL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,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representa el </a:t>
            </a:r>
            <a:r>
              <a:rPr lang="es-CL" sz="2400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76,%</a:t>
            </a:r>
            <a:r>
              <a:rPr lang="es-CL" sz="24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del total del presupuesto del programa de funcionamiento del GORE.</a:t>
            </a:r>
          </a:p>
        </p:txBody>
      </p:sp>
      <p:sp>
        <p:nvSpPr>
          <p:cNvPr id="17" name="Datos 4">
            <a:extLst>
              <a:ext uri="{FF2B5EF4-FFF2-40B4-BE49-F238E27FC236}">
                <a16:creationId xmlns:a16="http://schemas.microsoft.com/office/drawing/2014/main" id="{F59FA3EE-CFE0-4FB5-9790-A1022C313E76}"/>
              </a:ext>
            </a:extLst>
          </p:cNvPr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Datos 7">
            <a:extLst>
              <a:ext uri="{FF2B5EF4-FFF2-40B4-BE49-F238E27FC236}">
                <a16:creationId xmlns:a16="http://schemas.microsoft.com/office/drawing/2014/main" id="{F06E872E-23BA-4223-AE66-87D073C5B293}"/>
              </a:ext>
            </a:extLst>
          </p:cNvPr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B121A9-EF07-44FD-981C-235CB3B77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8" y="2328013"/>
            <a:ext cx="3654685" cy="2333526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ADFF00C-EF99-4E42-BD7C-142A97ACC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313412"/>
              </p:ext>
            </p:extLst>
          </p:nvPr>
        </p:nvGraphicFramePr>
        <p:xfrm>
          <a:off x="4392930" y="3069695"/>
          <a:ext cx="2636520" cy="857250"/>
        </p:xfrm>
        <a:graphic>
          <a:graphicData uri="http://schemas.openxmlformats.org/drawingml/2006/table">
            <a:tbl>
              <a:tblPr firstRow="1" firstCol="1" bandRow="1"/>
              <a:tblGrid>
                <a:gridCol w="1863654">
                  <a:extLst>
                    <a:ext uri="{9D8B030D-6E8A-4147-A177-3AD203B41FA5}">
                      <a16:colId xmlns:a16="http://schemas.microsoft.com/office/drawing/2014/main" val="1752936996"/>
                    </a:ext>
                  </a:extLst>
                </a:gridCol>
                <a:gridCol w="772866">
                  <a:extLst>
                    <a:ext uri="{9D8B030D-6E8A-4147-A177-3AD203B41FA5}">
                      <a16:colId xmlns:a16="http://schemas.microsoft.com/office/drawing/2014/main" val="575482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plantas + 4 suplencias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E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867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 contratas +1 reemplazo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E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66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Honorarios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E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2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Código del trabajo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E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067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E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613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74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277086" y="2415157"/>
            <a:ext cx="47410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En este subtítulo se refleja el aumento de presupuesto de M$120.000 por AGES.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Lo no gastado de 585 millones se encuentra en su mayoría comprometido, y/o con contratos de tracto sucesivo.</a:t>
            </a:r>
            <a:r>
              <a:rPr lang="es-MX" sz="1600" dirty="0"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 </a:t>
            </a:r>
            <a:endParaRPr lang="es-CL" sz="1600" dirty="0">
              <a:solidFill>
                <a:schemeClr val="accent2">
                  <a:lumMod val="50000"/>
                </a:schemeClr>
              </a:solidFill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287290" y="3427829"/>
            <a:ext cx="251255" cy="25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686227" y="3738596"/>
            <a:ext cx="3640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34% </a:t>
            </a:r>
            <a:r>
              <a:rPr lang="es-CL" sz="1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(15%)</a:t>
            </a:r>
          </a:p>
          <a:p>
            <a:pPr algn="ctr"/>
            <a:r>
              <a:rPr lang="es-CL" sz="2800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Presupuesto Devengado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7841C9-3B82-4DD0-A567-9121A39EEB1D}"/>
              </a:ext>
            </a:extLst>
          </p:cNvPr>
          <p:cNvSpPr txBox="1"/>
          <p:nvPr/>
        </p:nvSpPr>
        <p:spPr>
          <a:xfrm>
            <a:off x="132938" y="1433281"/>
            <a:ext cx="274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TOTAL M$ 889.903</a:t>
            </a:r>
          </a:p>
        </p:txBody>
      </p:sp>
      <p:sp>
        <p:nvSpPr>
          <p:cNvPr id="13" name="Google Shape;57;p15">
            <a:extLst>
              <a:ext uri="{FF2B5EF4-FFF2-40B4-BE49-F238E27FC236}">
                <a16:creationId xmlns:a16="http://schemas.microsoft.com/office/drawing/2014/main" id="{AE7AC2E3-99AC-4E49-BFD1-A14CB59F6CF5}"/>
              </a:ext>
            </a:extLst>
          </p:cNvPr>
          <p:cNvSpPr txBox="1">
            <a:spLocks/>
          </p:cNvSpPr>
          <p:nvPr/>
        </p:nvSpPr>
        <p:spPr>
          <a:xfrm>
            <a:off x="701041" y="139337"/>
            <a:ext cx="5696711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FUNCIONAMIENTO</a:t>
            </a:r>
            <a:endParaRPr lang="es-MX" sz="36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" name="Google Shape;57;p15">
            <a:extLst>
              <a:ext uri="{FF2B5EF4-FFF2-40B4-BE49-F238E27FC236}">
                <a16:creationId xmlns:a16="http://schemas.microsoft.com/office/drawing/2014/main" id="{BD42957A-3419-4740-AC12-9C4E51A0BE58}"/>
              </a:ext>
            </a:extLst>
          </p:cNvPr>
          <p:cNvSpPr txBox="1">
            <a:spLocks/>
          </p:cNvSpPr>
          <p:nvPr/>
        </p:nvSpPr>
        <p:spPr>
          <a:xfrm>
            <a:off x="16337" y="696076"/>
            <a:ext cx="480991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AVANCE PRESUPUESTARIO AL 30.06.2024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Datos 4">
            <a:extLst>
              <a:ext uri="{FF2B5EF4-FFF2-40B4-BE49-F238E27FC236}">
                <a16:creationId xmlns:a16="http://schemas.microsoft.com/office/drawing/2014/main" id="{E043A645-6A52-466D-928A-CD100D4D9AC6}"/>
              </a:ext>
            </a:extLst>
          </p:cNvPr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Datos 7">
            <a:extLst>
              <a:ext uri="{FF2B5EF4-FFF2-40B4-BE49-F238E27FC236}">
                <a16:creationId xmlns:a16="http://schemas.microsoft.com/office/drawing/2014/main" id="{7A4D5150-F24E-4FAF-961A-11A525A9BB57}"/>
              </a:ext>
            </a:extLst>
          </p:cNvPr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1E2E717-C7E6-44CD-8E4C-E91A9BBBF4CC}"/>
              </a:ext>
            </a:extLst>
          </p:cNvPr>
          <p:cNvCxnSpPr>
            <a:cxnSpLocks/>
          </p:cNvCxnSpPr>
          <p:nvPr/>
        </p:nvCxnSpPr>
        <p:spPr>
          <a:xfrm>
            <a:off x="2603337" y="1720855"/>
            <a:ext cx="1659629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234408E-9323-4FFB-A2C4-D39C56DF62F8}"/>
              </a:ext>
            </a:extLst>
          </p:cNvPr>
          <p:cNvSpPr/>
          <p:nvPr/>
        </p:nvSpPr>
        <p:spPr>
          <a:xfrm>
            <a:off x="4270026" y="1491827"/>
            <a:ext cx="47410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b="1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22 - GASTOS EN BIENES Y SERVICIOS DE CONSUMO,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representa el </a:t>
            </a:r>
            <a:r>
              <a:rPr lang="es-CL" sz="2000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13%</a:t>
            </a:r>
            <a:r>
              <a:rPr lang="es-CL" sz="20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del total del presupuesto del programa de funcionamiento del GORE.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BCCACF-22E3-4C19-8102-DDA717175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31" y="2283039"/>
            <a:ext cx="3585857" cy="22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0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430968" y="2871628"/>
            <a:ext cx="45327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Del total, M$345.000 (63%) corresponde solo al concepto de pago de dietas. El resto de los recursos están destinados a capacitaciones, gastos reembolsables, viáticos etc.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841880" y="3289822"/>
            <a:ext cx="48145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1200" dirty="0">
              <a:solidFill>
                <a:schemeClr val="accent5">
                  <a:lumMod val="7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288333" y="3596951"/>
            <a:ext cx="265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790663" y="3702625"/>
            <a:ext cx="3853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es-CL" sz="3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50% </a:t>
            </a:r>
            <a:r>
              <a:rPr lang="es-CL" sz="1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(21%)</a:t>
            </a:r>
          </a:p>
          <a:p>
            <a:pPr algn="ctr"/>
            <a:r>
              <a:rPr lang="es-CL" sz="2800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Presupuesto Devengado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113D5A2-C4E2-4EB5-9AB1-7FBB64B0A1B3}"/>
              </a:ext>
            </a:extLst>
          </p:cNvPr>
          <p:cNvSpPr txBox="1"/>
          <p:nvPr/>
        </p:nvSpPr>
        <p:spPr>
          <a:xfrm>
            <a:off x="222750" y="1514296"/>
            <a:ext cx="260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TOTAL M$ 546.243</a:t>
            </a:r>
          </a:p>
        </p:txBody>
      </p:sp>
      <p:sp>
        <p:nvSpPr>
          <p:cNvPr id="18" name="Google Shape;57;p15">
            <a:extLst>
              <a:ext uri="{FF2B5EF4-FFF2-40B4-BE49-F238E27FC236}">
                <a16:creationId xmlns:a16="http://schemas.microsoft.com/office/drawing/2014/main" id="{A81FDF0A-1636-451A-BCA9-3546DC0F1A88}"/>
              </a:ext>
            </a:extLst>
          </p:cNvPr>
          <p:cNvSpPr txBox="1">
            <a:spLocks/>
          </p:cNvSpPr>
          <p:nvPr/>
        </p:nvSpPr>
        <p:spPr>
          <a:xfrm>
            <a:off x="701041" y="139337"/>
            <a:ext cx="5696711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FUNCIONAMIENTO</a:t>
            </a:r>
            <a:endParaRPr lang="es-MX" sz="36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Google Shape;57;p15">
            <a:extLst>
              <a:ext uri="{FF2B5EF4-FFF2-40B4-BE49-F238E27FC236}">
                <a16:creationId xmlns:a16="http://schemas.microsoft.com/office/drawing/2014/main" id="{7269729B-F295-4B1A-90B5-2F245B1C0EE4}"/>
              </a:ext>
            </a:extLst>
          </p:cNvPr>
          <p:cNvSpPr txBox="1">
            <a:spLocks/>
          </p:cNvSpPr>
          <p:nvPr/>
        </p:nvSpPr>
        <p:spPr>
          <a:xfrm>
            <a:off x="16337" y="696076"/>
            <a:ext cx="480991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AVANCE PRESUPUESTARIO AL 30.06.2024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CBB2BB7-64ED-43B8-B39E-3E59AB79210A}"/>
              </a:ext>
            </a:extLst>
          </p:cNvPr>
          <p:cNvCxnSpPr>
            <a:cxnSpLocks/>
          </p:cNvCxnSpPr>
          <p:nvPr/>
        </p:nvCxnSpPr>
        <p:spPr>
          <a:xfrm>
            <a:off x="2747706" y="1775906"/>
            <a:ext cx="1603379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Datos 4">
            <a:extLst>
              <a:ext uri="{FF2B5EF4-FFF2-40B4-BE49-F238E27FC236}">
                <a16:creationId xmlns:a16="http://schemas.microsoft.com/office/drawing/2014/main" id="{38139CC0-0FC8-4B5B-813B-EB3FCB9650FC}"/>
              </a:ext>
            </a:extLst>
          </p:cNvPr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Datos 7">
            <a:extLst>
              <a:ext uri="{FF2B5EF4-FFF2-40B4-BE49-F238E27FC236}">
                <a16:creationId xmlns:a16="http://schemas.microsoft.com/office/drawing/2014/main" id="{92678938-3BAC-44C7-BA39-AF09685B5BFC}"/>
              </a:ext>
            </a:extLst>
          </p:cNvPr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EC0251F-69C9-4DC5-AD72-6454398F2477}"/>
              </a:ext>
            </a:extLst>
          </p:cNvPr>
          <p:cNvSpPr/>
          <p:nvPr/>
        </p:nvSpPr>
        <p:spPr>
          <a:xfrm>
            <a:off x="4430968" y="1540545"/>
            <a:ext cx="463556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b="1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24-GASTOS EN REMUNERACIONES, DIETAS Y OTROS,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representa el </a:t>
            </a:r>
            <a:r>
              <a:rPr lang="es-CL" sz="2000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8%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del total del presupuesto del programa de funcionamiento del GORE. Del total, 10 millones son para gastos del COSOC, y el resto para el CORE, de acuerdo art. 39 de la LOC 19.175.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426DFB-F4C0-470D-9F2F-E1BF7516B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50" y="2278255"/>
            <a:ext cx="4130589" cy="26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3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153051" y="2557507"/>
            <a:ext cx="48289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Se tiene planificado un incremento de este subtítulo, con cargo al saldo inicial de caja, para poder cambiar el vehículo institucional VAN; y mobiliario, equipamiento, etc. (Aún en gestiones).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No se observa mayor avance en este subtítulo, lo cual se fundamente en que el pago de licencias y diseño de software (DPIR/DAF), se encuentra programado para los últimos meses del año.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288333" y="3596951"/>
            <a:ext cx="265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826250" y="3973280"/>
            <a:ext cx="3853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es-CL" sz="3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3,8%  </a:t>
            </a:r>
            <a:r>
              <a:rPr lang="es-CL" sz="16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(3,6%)</a:t>
            </a:r>
          </a:p>
          <a:p>
            <a:pPr algn="ctr"/>
            <a:r>
              <a:rPr lang="es-CL" sz="2800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Presupuesto Devengado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57761-4732-44F2-993D-E6AD938B83EC}"/>
              </a:ext>
            </a:extLst>
          </p:cNvPr>
          <p:cNvSpPr txBox="1"/>
          <p:nvPr/>
        </p:nvSpPr>
        <p:spPr>
          <a:xfrm>
            <a:off x="162019" y="1526419"/>
            <a:ext cx="2877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2"/>
                </a:solidFill>
                <a:latin typeface="Bahnschrift Condensed" panose="020B0502040204020203" pitchFamily="34" charset="0"/>
              </a:rPr>
              <a:t>TOTAL M$ 217.400</a:t>
            </a:r>
          </a:p>
        </p:txBody>
      </p:sp>
      <p:sp>
        <p:nvSpPr>
          <p:cNvPr id="18" name="Google Shape;57;p15">
            <a:extLst>
              <a:ext uri="{FF2B5EF4-FFF2-40B4-BE49-F238E27FC236}">
                <a16:creationId xmlns:a16="http://schemas.microsoft.com/office/drawing/2014/main" id="{95522508-3340-4651-8B6F-0DEC0C0802AC}"/>
              </a:ext>
            </a:extLst>
          </p:cNvPr>
          <p:cNvSpPr txBox="1">
            <a:spLocks/>
          </p:cNvSpPr>
          <p:nvPr/>
        </p:nvSpPr>
        <p:spPr>
          <a:xfrm>
            <a:off x="701041" y="139337"/>
            <a:ext cx="5696711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FUNCIONAMIENTO</a:t>
            </a:r>
            <a:endParaRPr lang="es-MX" sz="36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Google Shape;57;p15">
            <a:extLst>
              <a:ext uri="{FF2B5EF4-FFF2-40B4-BE49-F238E27FC236}">
                <a16:creationId xmlns:a16="http://schemas.microsoft.com/office/drawing/2014/main" id="{E7575E7E-F3D2-4C60-BB91-4A0F7C8ED937}"/>
              </a:ext>
            </a:extLst>
          </p:cNvPr>
          <p:cNvSpPr txBox="1">
            <a:spLocks/>
          </p:cNvSpPr>
          <p:nvPr/>
        </p:nvSpPr>
        <p:spPr>
          <a:xfrm>
            <a:off x="16337" y="696076"/>
            <a:ext cx="480991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AVANCE PRESUPUESTARIO AL 31.03.2024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Datos 4">
            <a:extLst>
              <a:ext uri="{FF2B5EF4-FFF2-40B4-BE49-F238E27FC236}">
                <a16:creationId xmlns:a16="http://schemas.microsoft.com/office/drawing/2014/main" id="{33B33CAA-AD5F-40F2-BAF4-C00BC247CA3A}"/>
              </a:ext>
            </a:extLst>
          </p:cNvPr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Datos 7">
            <a:extLst>
              <a:ext uri="{FF2B5EF4-FFF2-40B4-BE49-F238E27FC236}">
                <a16:creationId xmlns:a16="http://schemas.microsoft.com/office/drawing/2014/main" id="{059F2F89-D743-49AB-A15C-230035C1B7DC}"/>
              </a:ext>
            </a:extLst>
          </p:cNvPr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BB12B61-678A-43E6-A03E-368BC175F099}"/>
              </a:ext>
            </a:extLst>
          </p:cNvPr>
          <p:cNvCxnSpPr>
            <a:cxnSpLocks/>
          </p:cNvCxnSpPr>
          <p:nvPr/>
        </p:nvCxnSpPr>
        <p:spPr>
          <a:xfrm flipV="1">
            <a:off x="2819076" y="1798987"/>
            <a:ext cx="1460640" cy="1616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BA51F3E-C577-43B9-830F-902D40A9492A}"/>
              </a:ext>
            </a:extLst>
          </p:cNvPr>
          <p:cNvSpPr/>
          <p:nvPr/>
        </p:nvSpPr>
        <p:spPr>
          <a:xfrm>
            <a:off x="4403680" y="1449511"/>
            <a:ext cx="44894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SUBTÍTULO 29 – ADQUISICIONES DE ACTIVOS NO FINANCIEROS,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representa el </a:t>
            </a:r>
            <a:r>
              <a:rPr lang="es-CL" sz="2000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3% </a:t>
            </a:r>
            <a:r>
              <a:rPr lang="es-CL" dirty="0">
                <a:solidFill>
                  <a:schemeClr val="bg2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del total del presupuesto del programa gastos para el funcionamiento del Gobierno Regional.</a:t>
            </a:r>
          </a:p>
          <a:p>
            <a:pPr algn="just"/>
            <a:endParaRPr lang="es-CL" sz="1200" dirty="0">
              <a:solidFill>
                <a:schemeClr val="bg2"/>
              </a:solidFill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1F00BD-76AB-4BFD-9F87-862B6B389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83" y="2293277"/>
            <a:ext cx="3541617" cy="22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6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28076" y="2593466"/>
            <a:ext cx="31135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Año 2021: 44%</a:t>
            </a:r>
          </a:p>
          <a:p>
            <a:pPr algn="ctr"/>
            <a:r>
              <a:rPr lang="es-MX" sz="16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Año 2022: 52%</a:t>
            </a:r>
          </a:p>
          <a:p>
            <a:pPr algn="ctr"/>
            <a:r>
              <a:rPr lang="es-MX" sz="16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Año 2023: 44%</a:t>
            </a:r>
          </a:p>
          <a:p>
            <a:pPr algn="just"/>
            <a:endParaRPr lang="es-MX" sz="1600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  <a:cs typeface="Leelawadee" panose="020B0502040204020203" pitchFamily="34" charset="-34"/>
            </a:endParaRPr>
          </a:p>
          <a:p>
            <a:pPr algn="just"/>
            <a:r>
              <a:rPr lang="es-MX" sz="16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288333" y="3596951"/>
            <a:ext cx="265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290972" y="1361460"/>
            <a:ext cx="3853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s-CL" sz="36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45%</a:t>
            </a:r>
            <a:r>
              <a:rPr lang="es-CL" sz="16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(22%)</a:t>
            </a:r>
          </a:p>
          <a:p>
            <a:pPr algn="ctr"/>
            <a:r>
              <a:rPr lang="es-CL" sz="2800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sym typeface="Fira Sans"/>
              </a:rPr>
              <a:t>Presupuesto Ejecutado</a:t>
            </a:r>
          </a:p>
        </p:txBody>
      </p:sp>
      <p:sp>
        <p:nvSpPr>
          <p:cNvPr id="18" name="Google Shape;57;p15">
            <a:extLst>
              <a:ext uri="{FF2B5EF4-FFF2-40B4-BE49-F238E27FC236}">
                <a16:creationId xmlns:a16="http://schemas.microsoft.com/office/drawing/2014/main" id="{95522508-3340-4651-8B6F-0DEC0C0802AC}"/>
              </a:ext>
            </a:extLst>
          </p:cNvPr>
          <p:cNvSpPr txBox="1">
            <a:spLocks/>
          </p:cNvSpPr>
          <p:nvPr/>
        </p:nvSpPr>
        <p:spPr>
          <a:xfrm>
            <a:off x="701041" y="139337"/>
            <a:ext cx="5696711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PRESUPUESTO DE FUNCIONAMIENTO</a:t>
            </a:r>
            <a:endParaRPr lang="es-MX" sz="36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Google Shape;57;p15">
            <a:extLst>
              <a:ext uri="{FF2B5EF4-FFF2-40B4-BE49-F238E27FC236}">
                <a16:creationId xmlns:a16="http://schemas.microsoft.com/office/drawing/2014/main" id="{E7575E7E-F3D2-4C60-BB91-4A0F7C8ED937}"/>
              </a:ext>
            </a:extLst>
          </p:cNvPr>
          <p:cNvSpPr txBox="1">
            <a:spLocks/>
          </p:cNvSpPr>
          <p:nvPr/>
        </p:nvSpPr>
        <p:spPr>
          <a:xfrm>
            <a:off x="16337" y="696076"/>
            <a:ext cx="480991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AVANCE PRESUPUESTARIO AL 30.06.2024</a:t>
            </a:r>
            <a:endParaRPr lang="es-MX" sz="2400" b="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Datos 4">
            <a:extLst>
              <a:ext uri="{FF2B5EF4-FFF2-40B4-BE49-F238E27FC236}">
                <a16:creationId xmlns:a16="http://schemas.microsoft.com/office/drawing/2014/main" id="{33B33CAA-AD5F-40F2-BAF4-C00BC247CA3A}"/>
              </a:ext>
            </a:extLst>
          </p:cNvPr>
          <p:cNvSpPr/>
          <p:nvPr/>
        </p:nvSpPr>
        <p:spPr>
          <a:xfrm>
            <a:off x="-322217" y="304800"/>
            <a:ext cx="1349828" cy="41402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Datos 7">
            <a:extLst>
              <a:ext uri="{FF2B5EF4-FFF2-40B4-BE49-F238E27FC236}">
                <a16:creationId xmlns:a16="http://schemas.microsoft.com/office/drawing/2014/main" id="{059F2F89-D743-49AB-A15C-230035C1B7DC}"/>
              </a:ext>
            </a:extLst>
          </p:cNvPr>
          <p:cNvSpPr/>
          <p:nvPr/>
        </p:nvSpPr>
        <p:spPr>
          <a:xfrm>
            <a:off x="-374468" y="840014"/>
            <a:ext cx="1075509" cy="35786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00627F-6F81-413A-8B81-2B7DAE5CD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00" y="1361460"/>
            <a:ext cx="4958111" cy="208809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A74283-60FA-4C3F-B474-D19F371F5EC8}"/>
              </a:ext>
            </a:extLst>
          </p:cNvPr>
          <p:cNvSpPr txBox="1"/>
          <p:nvPr/>
        </p:nvSpPr>
        <p:spPr>
          <a:xfrm>
            <a:off x="-14808" y="3636240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COMENTARIOS:</a:t>
            </a:r>
          </a:p>
          <a:p>
            <a:pPr marL="171450" lvl="2" indent="-171450" algn="just">
              <a:buFontTx/>
              <a:buChar char="-"/>
            </a:pPr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La ejecución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del presupuesto de funcionamiento del Gobierno Regional, a la fecha con un 45% de avance se encuentra según lo programado.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  <a:cs typeface="Leelawadee" panose="020B0502040204020203" pitchFamily="34" charset="-34"/>
            </a:endParaRPr>
          </a:p>
          <a:p>
            <a:pPr marL="171450" lvl="2" indent="-171450" algn="just">
              <a:buFontTx/>
              <a:buChar char="-"/>
            </a:pPr>
            <a:r>
              <a:rPr lang="es-CL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Las gestiones para lograr que DIPRES decrete el saldo inicial de caja, para ser utilizado en la adquisición de mobiliario y equipos, aún no han dado resultados (se espera realizar lobby con Contraloría), situación que eleva el riesgo de no poder realizar las compras en el plazo oportuno.</a:t>
            </a:r>
          </a:p>
          <a:p>
            <a:pPr marL="171450" lvl="2" indent="-171450" algn="just">
              <a:buFontTx/>
              <a:buChar char="-"/>
            </a:pPr>
            <a:r>
              <a:rPr lang="es-CL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Monitorear el presupuesto del CORE, que si bien este año es un mayor monto, las salidas internacionales podrían requerir de ciertas modificaciones al </a:t>
            </a:r>
            <a:r>
              <a:rPr lang="es-CL" dirty="0" err="1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itemizado</a:t>
            </a:r>
            <a:r>
              <a:rPr lang="es-CL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33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os 4"/>
          <p:cNvSpPr/>
          <p:nvPr/>
        </p:nvSpPr>
        <p:spPr>
          <a:xfrm>
            <a:off x="-285347" y="333528"/>
            <a:ext cx="1349828" cy="414020"/>
          </a:xfrm>
          <a:prstGeom prst="flowChartInputOutpu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Google Shape;57;p15"/>
          <p:cNvSpPr txBox="1">
            <a:spLocks/>
          </p:cNvSpPr>
          <p:nvPr/>
        </p:nvSpPr>
        <p:spPr>
          <a:xfrm>
            <a:off x="872751" y="2069679"/>
            <a:ext cx="6810103" cy="7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3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PRESUPUESTO DE INVERSIÓN REGIONAL</a:t>
            </a:r>
            <a:endParaRPr lang="es-MX" sz="3800" b="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Datos 7"/>
          <p:cNvSpPr/>
          <p:nvPr/>
        </p:nvSpPr>
        <p:spPr>
          <a:xfrm>
            <a:off x="-285347" y="846002"/>
            <a:ext cx="1075509" cy="357868"/>
          </a:xfrm>
          <a:prstGeom prst="flowChartInputOutpu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632004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Element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64653"/>
      </a:accent1>
      <a:accent2>
        <a:srgbClr val="2A9D8F"/>
      </a:accent2>
      <a:accent3>
        <a:srgbClr val="8AB17D"/>
      </a:accent3>
      <a:accent4>
        <a:srgbClr val="E76F51"/>
      </a:accent4>
      <a:accent5>
        <a:srgbClr val="F4A261"/>
      </a:accent5>
      <a:accent6>
        <a:srgbClr val="E9C46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17607</TotalTime>
  <Words>2093</Words>
  <Application>Microsoft Office PowerPoint</Application>
  <PresentationFormat>Presentación en pantalla (16:9)</PresentationFormat>
  <Paragraphs>211</Paragraphs>
  <Slides>28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Arial</vt:lpstr>
      <vt:lpstr>Bahnschrift</vt:lpstr>
      <vt:lpstr>Bahnschrift Condensed</vt:lpstr>
      <vt:lpstr>Bahnschrift SemiLight Condensed</vt:lpstr>
      <vt:lpstr>Calibri</vt:lpstr>
      <vt:lpstr>Fira Sans</vt:lpstr>
      <vt:lpstr>Fira Sans Extra Condensed</vt:lpstr>
      <vt:lpstr>Fira Sans Extra Condensed Medium</vt:lpstr>
      <vt:lpstr>Leelawadee</vt:lpstr>
      <vt:lpstr>Roboto</vt:lpstr>
      <vt:lpstr>Times New Roman</vt:lpstr>
      <vt:lpstr>Design Elements Infographics by Slidesgo</vt:lpstr>
      <vt:lpstr>2° INFORME TRIMESTRAL AVANCE PRESUPUESTARIO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ESTADOS DE PROCESOS LICITATORIOS, PROGRAMA DE FUNCIONAMIENTO.</vt:lpstr>
      <vt:lpstr>ESTADOS DE PROCESOS LICITATORIOS, PROGRAMA DE INVERSIÓN.</vt:lpstr>
      <vt:lpstr>RECLAMACIONES DE TERCEROS CONTRATADOS</vt:lpstr>
      <vt:lpstr>Presentación de PowerPoint</vt:lpstr>
      <vt:lpstr>Presentación de PowerPoint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Infographics</dc:title>
  <dc:creator>Marjolaine Celis</dc:creator>
  <cp:lastModifiedBy>Camila Matus</cp:lastModifiedBy>
  <cp:revision>516</cp:revision>
  <cp:lastPrinted>2024-08-06T20:32:24Z</cp:lastPrinted>
  <dcterms:modified xsi:type="dcterms:W3CDTF">2024-09-02T13:52:24Z</dcterms:modified>
</cp:coreProperties>
</file>