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8"/>
  </p:notesMasterIdLst>
  <p:handoutMasterIdLst>
    <p:handoutMasterId r:id="rId29"/>
  </p:handoutMasterIdLst>
  <p:sldIdLst>
    <p:sldId id="376" r:id="rId2"/>
    <p:sldId id="363" r:id="rId3"/>
    <p:sldId id="386" r:id="rId4"/>
    <p:sldId id="403" r:id="rId5"/>
    <p:sldId id="371" r:id="rId6"/>
    <p:sldId id="372" r:id="rId7"/>
    <p:sldId id="387" r:id="rId8"/>
    <p:sldId id="374" r:id="rId9"/>
    <p:sldId id="388" r:id="rId10"/>
    <p:sldId id="389" r:id="rId11"/>
    <p:sldId id="364" r:id="rId12"/>
    <p:sldId id="348" r:id="rId13"/>
    <p:sldId id="350" r:id="rId14"/>
    <p:sldId id="349" r:id="rId15"/>
    <p:sldId id="359" r:id="rId16"/>
    <p:sldId id="399" r:id="rId17"/>
    <p:sldId id="396" r:id="rId18"/>
    <p:sldId id="397" r:id="rId19"/>
    <p:sldId id="394" r:id="rId20"/>
    <p:sldId id="395" r:id="rId21"/>
    <p:sldId id="398" r:id="rId22"/>
    <p:sldId id="379" r:id="rId23"/>
    <p:sldId id="369" r:id="rId24"/>
    <p:sldId id="384" r:id="rId25"/>
    <p:sldId id="401" r:id="rId26"/>
    <p:sldId id="314" r:id="rId27"/>
  </p:sldIdLst>
  <p:sldSz cx="9144000" cy="5143500" type="screen16x9"/>
  <p:notesSz cx="7010400" cy="1112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99FF"/>
    <a:srgbClr val="FF7979"/>
    <a:srgbClr val="BCEEE8"/>
    <a:srgbClr val="FBF05B"/>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4316" autoAdjust="0"/>
  </p:normalViewPr>
  <p:slideViewPr>
    <p:cSldViewPr snapToGrid="0">
      <p:cViewPr varScale="1">
        <p:scale>
          <a:sx n="148" d="100"/>
          <a:sy n="148" d="100"/>
        </p:scale>
        <p:origin x="4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5" y="0"/>
            <a:ext cx="3038475" cy="558540"/>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sz="quarter" idx="1"/>
          </p:nvPr>
        </p:nvSpPr>
        <p:spPr>
          <a:xfrm>
            <a:off x="3970343" y="0"/>
            <a:ext cx="3038475" cy="558540"/>
          </a:xfrm>
          <a:prstGeom prst="rect">
            <a:avLst/>
          </a:prstGeom>
        </p:spPr>
        <p:txBody>
          <a:bodyPr vert="horz" lIns="91440" tIns="45720" rIns="91440" bIns="45720" rtlCol="0"/>
          <a:lstStyle>
            <a:lvl1pPr algn="r">
              <a:defRPr sz="1200"/>
            </a:lvl1pPr>
          </a:lstStyle>
          <a:p>
            <a:fld id="{EC473A49-994B-4407-83C7-1FA02F6835B6}" type="datetimeFigureOut">
              <a:rPr lang="es-CL" smtClean="0"/>
              <a:t>07-05-2024</a:t>
            </a:fld>
            <a:endParaRPr lang="es-CL"/>
          </a:p>
        </p:txBody>
      </p:sp>
      <p:sp>
        <p:nvSpPr>
          <p:cNvPr id="4" name="Marcador de pie de página 3"/>
          <p:cNvSpPr>
            <a:spLocks noGrp="1"/>
          </p:cNvSpPr>
          <p:nvPr>
            <p:ph type="ftr" sz="quarter" idx="2"/>
          </p:nvPr>
        </p:nvSpPr>
        <p:spPr>
          <a:xfrm>
            <a:off x="5" y="10566663"/>
            <a:ext cx="3038475" cy="558540"/>
          </a:xfrm>
          <a:prstGeom prst="rect">
            <a:avLst/>
          </a:prstGeom>
        </p:spPr>
        <p:txBody>
          <a:bodyPr vert="horz" lIns="91440" tIns="45720" rIns="91440" bIns="45720"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970343" y="10566663"/>
            <a:ext cx="3038475" cy="558540"/>
          </a:xfrm>
          <a:prstGeom prst="rect">
            <a:avLst/>
          </a:prstGeom>
        </p:spPr>
        <p:txBody>
          <a:bodyPr vert="horz" lIns="91440" tIns="45720" rIns="91440" bIns="45720" rtlCol="0" anchor="b"/>
          <a:lstStyle>
            <a:lvl1pPr algn="r">
              <a:defRPr sz="1200"/>
            </a:lvl1pPr>
          </a:lstStyle>
          <a:p>
            <a:fld id="{5CCACCDB-6077-44B3-82B9-544EB0AC2290}" type="slidenum">
              <a:rPr lang="es-CL" smtClean="0"/>
              <a:t>‹Nº›</a:t>
            </a:fld>
            <a:endParaRPr lang="es-CL"/>
          </a:p>
        </p:txBody>
      </p:sp>
    </p:spTree>
    <p:extLst>
      <p:ext uri="{BB962C8B-B14F-4D97-AF65-F5344CB8AC3E}">
        <p14:creationId xmlns:p14="http://schemas.microsoft.com/office/powerpoint/2010/main" val="1257254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1613" y="833438"/>
            <a:ext cx="7415213" cy="41719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5284470"/>
            <a:ext cx="5608320" cy="500634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00a88a2fe_0_377: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00a88a2fe_0_377: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914210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204540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939273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61275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4415792"/>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39113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701040" y="4415792"/>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3518334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00a88a2fe_0_377:notes"/>
          <p:cNvSpPr>
            <a:spLocks noGrp="1" noRot="1" noChangeAspect="1"/>
          </p:cNvSpPr>
          <p:nvPr>
            <p:ph type="sldImg" idx="2"/>
          </p:nvPr>
        </p:nvSpPr>
        <p:spPr>
          <a:xfrm>
            <a:off x="-203200" y="833438"/>
            <a:ext cx="7416800" cy="41719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00a88a2fe_0_377:notes"/>
          <p:cNvSpPr txBox="1">
            <a:spLocks noGrp="1"/>
          </p:cNvSpPr>
          <p:nvPr>
            <p:ph type="body" idx="1"/>
          </p:nvPr>
        </p:nvSpPr>
        <p:spPr>
          <a:xfrm>
            <a:off x="701040" y="5284470"/>
            <a:ext cx="5608320" cy="500634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237614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57200" y="411475"/>
            <a:ext cx="4569000" cy="8235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36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57200" y="1234975"/>
            <a:ext cx="2689200" cy="10518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solidFill>
                  <a:schemeClr val="dk1"/>
                </a:solidFill>
                <a:latin typeface="Roboto"/>
                <a:ea typeface="Roboto"/>
                <a:cs typeface="Roboto"/>
                <a:sym typeface="Roboto"/>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51A3A4B2-34DA-42A6-AAE6-E58641F2C8C8}" type="datetimeFigureOut">
              <a:rPr lang="es-CL" smtClean="0"/>
              <a:t>07-05-2024</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62B3911D-1A18-42B0-BB74-467DFEFC13D6}" type="slidenum">
              <a:rPr lang="es-CL" smtClean="0"/>
              <a:t>‹Nº›</a:t>
            </a:fld>
            <a:endParaRPr lang="es-CL"/>
          </a:p>
        </p:txBody>
      </p:sp>
    </p:spTree>
    <p:extLst>
      <p:ext uri="{BB962C8B-B14F-4D97-AF65-F5344CB8AC3E}">
        <p14:creationId xmlns:p14="http://schemas.microsoft.com/office/powerpoint/2010/main" val="174456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00" y="411475"/>
            <a:ext cx="8229600" cy="481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1pPr>
            <a:lvl2pPr lvl="1"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2pPr>
            <a:lvl3pPr lvl="2"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3pPr>
            <a:lvl4pPr lvl="3"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4pPr>
            <a:lvl5pPr lvl="4"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5pPr>
            <a:lvl6pPr lvl="5"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6pPr>
            <a:lvl7pPr lvl="6"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7pPr>
            <a:lvl8pPr lvl="7"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8pPr>
            <a:lvl9pPr lvl="8" algn="ctr" rtl="0">
              <a:spcBef>
                <a:spcPts val="0"/>
              </a:spcBef>
              <a:spcAft>
                <a:spcPts val="0"/>
              </a:spcAft>
              <a:buClr>
                <a:srgbClr val="000000"/>
              </a:buClr>
              <a:buSzPts val="3000"/>
              <a:buFont typeface="Fira Sans Extra Condensed"/>
              <a:buNone/>
              <a:defRPr sz="3000">
                <a:solidFill>
                  <a:srgbClr val="000000"/>
                </a:solidFill>
                <a:latin typeface="Fira Sans Extra Condensed"/>
                <a:ea typeface="Fira Sans Extra Condensed"/>
                <a:cs typeface="Fira Sans Extra Condensed"/>
                <a:sym typeface="Fira Sans Extra Condensed"/>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7" name="Google Shape;2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2"/>
        <p:cNvGrpSpPr/>
        <p:nvPr/>
      </p:nvGrpSpPr>
      <p:grpSpPr>
        <a:xfrm>
          <a:off x="0" y="0"/>
          <a:ext cx="0" cy="0"/>
          <a:chOff x="0" y="0"/>
          <a:chExt cx="0" cy="0"/>
        </a:xfrm>
      </p:grpSpPr>
      <p:sp>
        <p:nvSpPr>
          <p:cNvPr id="33" name="Google Shape;33;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5" name="Google Shape;35;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6" name="Google Shape;3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8"/>
        <p:cNvGrpSpPr/>
        <p:nvPr/>
      </p:nvGrpSpPr>
      <p:grpSpPr>
        <a:xfrm>
          <a:off x="0" y="0"/>
          <a:ext cx="0" cy="0"/>
          <a:chOff x="0" y="0"/>
          <a:chExt cx="0" cy="0"/>
        </a:xfrm>
      </p:grpSpPr>
      <p:sp>
        <p:nvSpPr>
          <p:cNvPr id="39" name="Google Shape;3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
        <p:cNvGrpSpPr/>
        <p:nvPr/>
      </p:nvGrpSpPr>
      <p:grpSpPr>
        <a:xfrm>
          <a:off x="0" y="0"/>
          <a:ext cx="0" cy="0"/>
          <a:chOff x="0" y="0"/>
          <a:chExt cx="0" cy="0"/>
        </a:xfrm>
      </p:grpSpPr>
      <p:sp>
        <p:nvSpPr>
          <p:cNvPr id="42" name="Google Shape;42;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3" name="Google Shape;43;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4" name="Google Shape;4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1pPr>
            <a:lvl2pPr lvl="1">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2pPr>
            <a:lvl3pPr lvl="2">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3pPr>
            <a:lvl4pPr lvl="3">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4pPr>
            <a:lvl5pPr lvl="4">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5pPr>
            <a:lvl6pPr lvl="5">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6pPr>
            <a:lvl7pPr lvl="6">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7pPr>
            <a:lvl8pPr lvl="7">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8pPr>
            <a:lvl9pPr lvl="8">
              <a:spcBef>
                <a:spcPts val="0"/>
              </a:spcBef>
              <a:spcAft>
                <a:spcPts val="0"/>
              </a:spcAft>
              <a:buClr>
                <a:schemeClr val="dk1"/>
              </a:buClr>
              <a:buSzPts val="2800"/>
              <a:buFont typeface="Fira Sans"/>
              <a:buNone/>
              <a:defRPr sz="2800" b="1">
                <a:solidFill>
                  <a:schemeClr val="dk1"/>
                </a:solidFill>
                <a:latin typeface="Fira Sans"/>
                <a:ea typeface="Fira Sans"/>
                <a:cs typeface="Fira Sans"/>
                <a:sym typeface="Fira Sans"/>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SzPts val="1800"/>
              <a:buFont typeface="Fira Sans"/>
              <a:buChar char="●"/>
              <a:defRPr sz="1800">
                <a:latin typeface="Fira Sans"/>
                <a:ea typeface="Fira Sans"/>
                <a:cs typeface="Fira Sans"/>
                <a:sym typeface="Fira Sans"/>
              </a:defRPr>
            </a:lvl1pPr>
            <a:lvl2pPr marL="914400" lvl="1" indent="-317500">
              <a:lnSpc>
                <a:spcPct val="115000"/>
              </a:lnSpc>
              <a:spcBef>
                <a:spcPts val="1600"/>
              </a:spcBef>
              <a:spcAft>
                <a:spcPts val="0"/>
              </a:spcAft>
              <a:buSzPts val="1400"/>
              <a:buFont typeface="Fira Sans"/>
              <a:buChar char="○"/>
              <a:defRPr>
                <a:latin typeface="Fira Sans"/>
                <a:ea typeface="Fira Sans"/>
                <a:cs typeface="Fira Sans"/>
                <a:sym typeface="Fira Sans"/>
              </a:defRPr>
            </a:lvl2pPr>
            <a:lvl3pPr marL="1371600" lvl="2" indent="-317500">
              <a:lnSpc>
                <a:spcPct val="115000"/>
              </a:lnSpc>
              <a:spcBef>
                <a:spcPts val="1600"/>
              </a:spcBef>
              <a:spcAft>
                <a:spcPts val="0"/>
              </a:spcAft>
              <a:buSzPts val="1400"/>
              <a:buFont typeface="Fira Sans"/>
              <a:buChar char="■"/>
              <a:defRPr>
                <a:latin typeface="Fira Sans"/>
                <a:ea typeface="Fira Sans"/>
                <a:cs typeface="Fira Sans"/>
                <a:sym typeface="Fira Sans"/>
              </a:defRPr>
            </a:lvl3pPr>
            <a:lvl4pPr marL="1828800" lvl="3" indent="-317500">
              <a:lnSpc>
                <a:spcPct val="115000"/>
              </a:lnSpc>
              <a:spcBef>
                <a:spcPts val="1600"/>
              </a:spcBef>
              <a:spcAft>
                <a:spcPts val="0"/>
              </a:spcAft>
              <a:buSzPts val="1400"/>
              <a:buFont typeface="Fira Sans"/>
              <a:buChar char="●"/>
              <a:defRPr>
                <a:latin typeface="Fira Sans"/>
                <a:ea typeface="Fira Sans"/>
                <a:cs typeface="Fira Sans"/>
                <a:sym typeface="Fira Sans"/>
              </a:defRPr>
            </a:lvl4pPr>
            <a:lvl5pPr marL="2286000" lvl="4" indent="-317500">
              <a:lnSpc>
                <a:spcPct val="115000"/>
              </a:lnSpc>
              <a:spcBef>
                <a:spcPts val="1600"/>
              </a:spcBef>
              <a:spcAft>
                <a:spcPts val="0"/>
              </a:spcAft>
              <a:buSzPts val="1400"/>
              <a:buFont typeface="Fira Sans"/>
              <a:buChar char="○"/>
              <a:defRPr>
                <a:latin typeface="Fira Sans"/>
                <a:ea typeface="Fira Sans"/>
                <a:cs typeface="Fira Sans"/>
                <a:sym typeface="Fira Sans"/>
              </a:defRPr>
            </a:lvl5pPr>
            <a:lvl6pPr marL="2743200" lvl="5" indent="-317500">
              <a:lnSpc>
                <a:spcPct val="115000"/>
              </a:lnSpc>
              <a:spcBef>
                <a:spcPts val="1600"/>
              </a:spcBef>
              <a:spcAft>
                <a:spcPts val="0"/>
              </a:spcAft>
              <a:buSzPts val="1400"/>
              <a:buFont typeface="Fira Sans"/>
              <a:buChar char="■"/>
              <a:defRPr>
                <a:latin typeface="Fira Sans"/>
                <a:ea typeface="Fira Sans"/>
                <a:cs typeface="Fira Sans"/>
                <a:sym typeface="Fira Sans"/>
              </a:defRPr>
            </a:lvl6pPr>
            <a:lvl7pPr marL="3200400" lvl="6" indent="-317500">
              <a:lnSpc>
                <a:spcPct val="115000"/>
              </a:lnSpc>
              <a:spcBef>
                <a:spcPts val="1600"/>
              </a:spcBef>
              <a:spcAft>
                <a:spcPts val="0"/>
              </a:spcAft>
              <a:buSzPts val="1400"/>
              <a:buFont typeface="Fira Sans"/>
              <a:buChar char="●"/>
              <a:defRPr>
                <a:latin typeface="Fira Sans"/>
                <a:ea typeface="Fira Sans"/>
                <a:cs typeface="Fira Sans"/>
                <a:sym typeface="Fira Sans"/>
              </a:defRPr>
            </a:lvl7pPr>
            <a:lvl8pPr marL="3657600" lvl="7" indent="-317500">
              <a:lnSpc>
                <a:spcPct val="115000"/>
              </a:lnSpc>
              <a:spcBef>
                <a:spcPts val="1600"/>
              </a:spcBef>
              <a:spcAft>
                <a:spcPts val="0"/>
              </a:spcAft>
              <a:buSzPts val="1400"/>
              <a:buFont typeface="Fira Sans"/>
              <a:buChar char="○"/>
              <a:defRPr>
                <a:latin typeface="Fira Sans"/>
                <a:ea typeface="Fira Sans"/>
                <a:cs typeface="Fira Sans"/>
                <a:sym typeface="Fira Sans"/>
              </a:defRPr>
            </a:lvl8pPr>
            <a:lvl9pPr marL="4114800" lvl="8" indent="-317500">
              <a:lnSpc>
                <a:spcPct val="115000"/>
              </a:lnSpc>
              <a:spcBef>
                <a:spcPts val="1600"/>
              </a:spcBef>
              <a:spcAft>
                <a:spcPts val="1600"/>
              </a:spcAft>
              <a:buSzPts val="1400"/>
              <a:buFont typeface="Fira Sans"/>
              <a:buChar char="■"/>
              <a:defRPr>
                <a:latin typeface="Fira Sans"/>
                <a:ea typeface="Fira Sans"/>
                <a:cs typeface="Fira Sans"/>
                <a:sym typeface="Fira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EA4335"/>
          </p15:clr>
        </p15:guide>
        <p15:guide id="2" pos="5472">
          <p15:clr>
            <a:srgbClr val="EA4335"/>
          </p15:clr>
        </p15:guide>
        <p15:guide id="3" orient="horz" pos="259">
          <p15:clr>
            <a:srgbClr val="EA4335"/>
          </p15:clr>
        </p15:guide>
        <p15:guide id="4" orient="horz" pos="298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5.emf"/></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17.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17" name="Google Shape;997;p42"/>
          <p:cNvSpPr txBox="1"/>
          <p:nvPr/>
        </p:nvSpPr>
        <p:spPr>
          <a:xfrm>
            <a:off x="0" y="4713900"/>
            <a:ext cx="9144000" cy="429600"/>
          </a:xfrm>
          <a:prstGeom prst="rect">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55" name="Google Shape;55;p15"/>
          <p:cNvSpPr/>
          <p:nvPr/>
        </p:nvSpPr>
        <p:spPr>
          <a:xfrm>
            <a:off x="153208" y="138848"/>
            <a:ext cx="3292358" cy="4573092"/>
          </a:xfrm>
          <a:custGeom>
            <a:avLst/>
            <a:gdLst/>
            <a:ahLst/>
            <a:cxnLst/>
            <a:rect l="l" t="t" r="r" b="b"/>
            <a:pathLst>
              <a:path w="68405" h="85807" extrusionOk="0">
                <a:moveTo>
                  <a:pt x="0" y="11543"/>
                </a:moveTo>
                <a:lnTo>
                  <a:pt x="0" y="85807"/>
                </a:lnTo>
                <a:lnTo>
                  <a:pt x="68405" y="85807"/>
                </a:lnTo>
                <a:lnTo>
                  <a:pt x="68405" y="0"/>
                </a:lnTo>
                <a:lnTo>
                  <a:pt x="11566" y="18"/>
                </a:lnTo>
                <a:close/>
              </a:path>
            </a:pathLst>
          </a:custGeom>
          <a:solidFill>
            <a:srgbClr val="EFEFEF"/>
          </a:solidFill>
          <a:ln>
            <a:noFill/>
          </a:ln>
        </p:spPr>
      </p:sp>
      <p:sp>
        <p:nvSpPr>
          <p:cNvPr id="58" name="Google Shape;58;p15"/>
          <p:cNvSpPr/>
          <p:nvPr/>
        </p:nvSpPr>
        <p:spPr>
          <a:xfrm>
            <a:off x="158964" y="138847"/>
            <a:ext cx="591387" cy="655157"/>
          </a:xfrm>
          <a:custGeom>
            <a:avLst/>
            <a:gdLst/>
            <a:ahLst/>
            <a:cxnLst/>
            <a:rect l="l" t="t" r="r" b="b"/>
            <a:pathLst>
              <a:path w="11367" h="11367" extrusionOk="0">
                <a:moveTo>
                  <a:pt x="0" y="11367"/>
                </a:moveTo>
                <a:lnTo>
                  <a:pt x="11367" y="0"/>
                </a:lnTo>
                <a:lnTo>
                  <a:pt x="11367" y="11367"/>
                </a:lnTo>
                <a:close/>
              </a:path>
            </a:pathLst>
          </a:custGeom>
          <a:solidFill>
            <a:srgbClr val="D9D9D9"/>
          </a:solidFill>
          <a:ln>
            <a:noFill/>
          </a:ln>
          <a:effectLst>
            <a:outerShdw blurRad="71438" dist="19050" dir="2640000" algn="bl" rotWithShape="0">
              <a:srgbClr val="000000">
                <a:alpha val="25000"/>
              </a:srgbClr>
            </a:outerShdw>
          </a:effectLst>
        </p:spPr>
      </p:sp>
      <p:sp>
        <p:nvSpPr>
          <p:cNvPr id="5" name="CuadroTexto 4"/>
          <p:cNvSpPr txBox="1"/>
          <p:nvPr/>
        </p:nvSpPr>
        <p:spPr>
          <a:xfrm>
            <a:off x="5758070" y="4703601"/>
            <a:ext cx="3385930" cy="446276"/>
          </a:xfrm>
          <a:prstGeom prst="rect">
            <a:avLst/>
          </a:prstGeom>
          <a:noFill/>
        </p:spPr>
        <p:txBody>
          <a:bodyPr wrap="square" rtlCol="0">
            <a:spAutoFit/>
          </a:bodyPr>
          <a:lstStyle/>
          <a:p>
            <a:pPr algn="r"/>
            <a:r>
              <a:rPr lang="es-CL" sz="1200" dirty="0">
                <a:solidFill>
                  <a:schemeClr val="bg1"/>
                </a:solidFill>
                <a:latin typeface="Bahnschrift SemiLight Condensed" panose="020B0502040204020203" pitchFamily="34" charset="0"/>
              </a:rPr>
              <a:t>UNIDAD DE CONTROL Y AUDITORÍA INTERNA</a:t>
            </a:r>
          </a:p>
          <a:p>
            <a:pPr algn="r"/>
            <a:r>
              <a:rPr lang="es-CL" sz="1000" dirty="0">
                <a:solidFill>
                  <a:schemeClr val="bg1"/>
                </a:solidFill>
                <a:latin typeface="Bahnschrift SemiLight Condensed" panose="020B0502040204020203" pitchFamily="34" charset="0"/>
              </a:rPr>
              <a:t>VALDIVIA, 08 DE MAYO DE 2024</a:t>
            </a:r>
          </a:p>
        </p:txBody>
      </p:sp>
      <p:pic>
        <p:nvPicPr>
          <p:cNvPr id="6" name="Imagen 5"/>
          <p:cNvPicPr>
            <a:picLocks noChangeAspect="1"/>
          </p:cNvPicPr>
          <p:nvPr/>
        </p:nvPicPr>
        <p:blipFill>
          <a:blip r:embed="rId3"/>
          <a:stretch>
            <a:fillRect/>
          </a:stretch>
        </p:blipFill>
        <p:spPr>
          <a:xfrm>
            <a:off x="1325845" y="643402"/>
            <a:ext cx="947083" cy="761697"/>
          </a:xfrm>
          <a:prstGeom prst="rect">
            <a:avLst/>
          </a:prstGeom>
        </p:spPr>
      </p:pic>
      <p:sp>
        <p:nvSpPr>
          <p:cNvPr id="57" name="Google Shape;57;p15"/>
          <p:cNvSpPr txBox="1">
            <a:spLocks noGrp="1"/>
          </p:cNvSpPr>
          <p:nvPr>
            <p:ph type="ctrTitle"/>
          </p:nvPr>
        </p:nvSpPr>
        <p:spPr>
          <a:xfrm>
            <a:off x="2998755" y="1228029"/>
            <a:ext cx="6003236" cy="2394729"/>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L" dirty="0">
                <a:solidFill>
                  <a:schemeClr val="accent2">
                    <a:lumMod val="75000"/>
                  </a:schemeClr>
                </a:solidFill>
                <a:latin typeface="Bahnschrift Condensed" panose="020B0502040204020203" pitchFamily="34" charset="0"/>
              </a:rPr>
              <a:t>1° INFORME TRIMESTRAL</a:t>
            </a:r>
            <a:br>
              <a:rPr lang="es-CL" dirty="0">
                <a:solidFill>
                  <a:schemeClr val="accent2">
                    <a:lumMod val="75000"/>
                  </a:schemeClr>
                </a:solidFill>
                <a:latin typeface="Bahnschrift Condensed" panose="020B0502040204020203" pitchFamily="34" charset="0"/>
              </a:rPr>
            </a:br>
            <a:r>
              <a:rPr lang="en" dirty="0">
                <a:solidFill>
                  <a:schemeClr val="accent2">
                    <a:lumMod val="75000"/>
                  </a:schemeClr>
                </a:solidFill>
                <a:latin typeface="Bahnschrift Condensed" panose="020B0502040204020203" pitchFamily="34" charset="0"/>
              </a:rPr>
              <a:t>AVANCE PRESUPUESTARIO 2024</a:t>
            </a:r>
            <a:endParaRPr sz="1600" b="0" dirty="0">
              <a:solidFill>
                <a:schemeClr val="accent2">
                  <a:lumMod val="75000"/>
                </a:schemeClr>
              </a:solidFill>
              <a:latin typeface="Bahnschrift Condensed" panose="020B0502040204020203" pitchFamily="34" charset="0"/>
            </a:endParaRPr>
          </a:p>
        </p:txBody>
      </p:sp>
      <p:pic>
        <p:nvPicPr>
          <p:cNvPr id="4" name="Imagen 3">
            <a:extLst>
              <a:ext uri="{FF2B5EF4-FFF2-40B4-BE49-F238E27FC236}">
                <a16:creationId xmlns:a16="http://schemas.microsoft.com/office/drawing/2014/main" id="{0DA6A375-9DA2-4993-9C30-7BCA65465DE9}"/>
              </a:ext>
            </a:extLst>
          </p:cNvPr>
          <p:cNvPicPr>
            <a:picLocks noChangeAspect="1"/>
          </p:cNvPicPr>
          <p:nvPr/>
        </p:nvPicPr>
        <p:blipFill>
          <a:blip r:embed="rId4">
            <a:duotone>
              <a:schemeClr val="accent2">
                <a:shade val="45000"/>
                <a:satMod val="135000"/>
              </a:schemeClr>
              <a:prstClr val="white"/>
            </a:duotone>
          </a:blip>
          <a:stretch>
            <a:fillRect/>
          </a:stretch>
        </p:blipFill>
        <p:spPr>
          <a:xfrm>
            <a:off x="167956" y="2308739"/>
            <a:ext cx="3263927" cy="2394729"/>
          </a:xfrm>
          <a:prstGeom prst="rect">
            <a:avLst/>
          </a:prstGeom>
        </p:spPr>
      </p:pic>
    </p:spTree>
    <p:extLst>
      <p:ext uri="{BB962C8B-B14F-4D97-AF65-F5344CB8AC3E}">
        <p14:creationId xmlns:p14="http://schemas.microsoft.com/office/powerpoint/2010/main" val="2911583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Datos 4"/>
          <p:cNvSpPr/>
          <p:nvPr/>
        </p:nvSpPr>
        <p:spPr>
          <a:xfrm>
            <a:off x="-285347" y="333528"/>
            <a:ext cx="1349828" cy="414020"/>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872751" y="2069679"/>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1"/>
                </a:solidFill>
                <a:latin typeface="Bahnschrift Condensed" panose="020B0502040204020203" pitchFamily="34" charset="0"/>
              </a:rPr>
              <a:t>PRESUPUESTO DE INVERSIÓN REGIONAL</a:t>
            </a:r>
            <a:endParaRPr lang="es-MX" sz="3800" b="0" dirty="0">
              <a:solidFill>
                <a:schemeClr val="bg1"/>
              </a:solidFill>
              <a:latin typeface="Bahnschrift Condensed" panose="020B0502040204020203" pitchFamily="34" charset="0"/>
            </a:endParaRPr>
          </a:p>
        </p:txBody>
      </p:sp>
      <p:sp>
        <p:nvSpPr>
          <p:cNvPr id="8" name="Datos 7"/>
          <p:cNvSpPr/>
          <p:nvPr/>
        </p:nvSpPr>
        <p:spPr>
          <a:xfrm>
            <a:off x="-285347" y="846002"/>
            <a:ext cx="1075509" cy="357868"/>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746320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9783" y="660984"/>
            <a:ext cx="379258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MARCO PRESUPUESTARIO INICIAL</a:t>
            </a:r>
            <a:endParaRPr lang="es-MX" sz="2400" b="0" dirty="0">
              <a:solidFill>
                <a:schemeClr val="bg2"/>
              </a:solidFill>
              <a:latin typeface="Bahnschrift Condensed" panose="020B0502040204020203" pitchFamily="34" charset="0"/>
            </a:endParaRPr>
          </a:p>
        </p:txBody>
      </p:sp>
      <p:sp>
        <p:nvSpPr>
          <p:cNvPr id="11" name="CuadroTexto 10"/>
          <p:cNvSpPr txBox="1"/>
          <p:nvPr/>
        </p:nvSpPr>
        <p:spPr>
          <a:xfrm>
            <a:off x="2800078" y="1436474"/>
            <a:ext cx="2864577" cy="707886"/>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4000" dirty="0">
                <a:solidFill>
                  <a:schemeClr val="accent6">
                    <a:lumMod val="75000"/>
                  </a:schemeClr>
                </a:solidFill>
              </a:rPr>
              <a:t>M$ 72.792.376 </a:t>
            </a:r>
          </a:p>
        </p:txBody>
      </p:sp>
      <p:sp>
        <p:nvSpPr>
          <p:cNvPr id="12" name="Google Shape;57;p15"/>
          <p:cNvSpPr txBox="1">
            <a:spLocks/>
          </p:cNvSpPr>
          <p:nvPr/>
        </p:nvSpPr>
        <p:spPr>
          <a:xfrm>
            <a:off x="91441" y="2219173"/>
            <a:ext cx="8974182" cy="268462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2000" dirty="0">
                <a:solidFill>
                  <a:schemeClr val="bg2"/>
                </a:solidFill>
                <a:latin typeface="Bahnschrift Condensed" panose="020B0502040204020203" pitchFamily="34" charset="0"/>
              </a:rPr>
              <a:t>17,2% + QUE EL MARCO INICIAL DEL AÑO 2023 (+M$ </a:t>
            </a:r>
            <a:r>
              <a:rPr lang="es-CL" sz="2000" dirty="0">
                <a:solidFill>
                  <a:schemeClr val="bg2"/>
                </a:solidFill>
                <a:latin typeface="Bahnschrift Condensed" panose="020B0502040204020203" pitchFamily="34" charset="0"/>
              </a:rPr>
              <a:t>10.659.787</a:t>
            </a:r>
            <a:r>
              <a:rPr lang="es-MX" sz="2000" dirty="0">
                <a:solidFill>
                  <a:schemeClr val="bg2"/>
                </a:solidFill>
                <a:latin typeface="Bahnschrift Condensed" panose="020B0502040204020203" pitchFamily="34" charset="0"/>
              </a:rPr>
              <a:t>) (gastado el 2023, S/DF $58.907.485.-)</a:t>
            </a:r>
          </a:p>
          <a:p>
            <a:pPr algn="ctr"/>
            <a:endParaRPr lang="es-MX" sz="200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EL PORCENTAJE DE AUMENTO ENTRE EL 2021 Y 2023 FUE CONSTANTE ENTRE UN 8% Y 10%</a:t>
            </a:r>
          </a:p>
          <a:p>
            <a:pPr algn="ctr"/>
            <a:endParaRPr lang="es-MX" sz="2000" b="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NO EXISTEN AUMENTOS/DISMINUCIONES REALIZADOS EN EL PRIMER TRIMESTRE</a:t>
            </a:r>
          </a:p>
          <a:p>
            <a:pPr algn="ctr"/>
            <a:endParaRPr lang="es-MX" sz="200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LA </a:t>
            </a:r>
            <a:r>
              <a:rPr lang="es-MX" sz="2000" dirty="0">
                <a:solidFill>
                  <a:schemeClr val="accent6">
                    <a:lumMod val="75000"/>
                  </a:schemeClr>
                </a:solidFill>
                <a:latin typeface="Bahnschrift Condensed" panose="020B0502040204020203" pitchFamily="34" charset="0"/>
              </a:rPr>
              <a:t>DEUDA FLOTANTE </a:t>
            </a:r>
            <a:r>
              <a:rPr lang="es-MX" sz="2000" dirty="0">
                <a:solidFill>
                  <a:schemeClr val="bg2"/>
                </a:solidFill>
                <a:latin typeface="Bahnschrift Condensed" panose="020B0502040204020203" pitchFamily="34" charset="0"/>
              </a:rPr>
              <a:t>ES DE M$4.211.234.215, PERO AÚN NO HA SIDO DECRETADA</a:t>
            </a:r>
          </a:p>
        </p:txBody>
      </p:sp>
    </p:spTree>
    <p:extLst>
      <p:ext uri="{BB962C8B-B14F-4D97-AF65-F5344CB8AC3E}">
        <p14:creationId xmlns:p14="http://schemas.microsoft.com/office/powerpoint/2010/main" val="769240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505096" y="126637"/>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9783" y="660984"/>
            <a:ext cx="379258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DISTRIBUCIÓN SEGÚN INGRESOS</a:t>
            </a:r>
            <a:endParaRPr lang="es-MX" sz="2400" b="0" dirty="0">
              <a:solidFill>
                <a:schemeClr val="bg2"/>
              </a:solidFill>
              <a:latin typeface="Bahnschrift Condensed" panose="020B0502040204020203" pitchFamily="34" charset="0"/>
            </a:endParaRPr>
          </a:p>
        </p:txBody>
      </p:sp>
      <p:sp>
        <p:nvSpPr>
          <p:cNvPr id="10" name="Rectángulo 9"/>
          <p:cNvSpPr/>
          <p:nvPr/>
        </p:nvSpPr>
        <p:spPr>
          <a:xfrm>
            <a:off x="949234" y="1161606"/>
            <a:ext cx="8132936" cy="461665"/>
          </a:xfrm>
          <a:prstGeom prst="rect">
            <a:avLst/>
          </a:prstGeom>
        </p:spPr>
        <p:txBody>
          <a:bodyPr wrap="square">
            <a:spAutoFit/>
          </a:bodyPr>
          <a:lstStyle/>
          <a:p>
            <a:pPr algn="just"/>
            <a:r>
              <a:rPr lang="es-CL" sz="1200"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Se refiere a la clasificación del origen o fuente de los recursos que le corresponden a la región, los cuales a veces poseen restricciones para su uso.</a:t>
            </a:r>
            <a:endParaRPr lang="es-CL" sz="1200" dirty="0">
              <a:solidFill>
                <a:schemeClr val="bg2"/>
              </a:solidFill>
              <a:latin typeface="Bahnschrift" panose="020B0502040204020203" pitchFamily="34" charset="0"/>
            </a:endParaRPr>
          </a:p>
        </p:txBody>
      </p:sp>
      <p:sp>
        <p:nvSpPr>
          <p:cNvPr id="11" name="CuadroTexto 10"/>
          <p:cNvSpPr txBox="1"/>
          <p:nvPr/>
        </p:nvSpPr>
        <p:spPr>
          <a:xfrm>
            <a:off x="3164731" y="1392438"/>
            <a:ext cx="2596830" cy="584775"/>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3200" dirty="0">
                <a:solidFill>
                  <a:schemeClr val="bg2"/>
                </a:solidFill>
              </a:rPr>
              <a:t>M$ 72.792.376 </a:t>
            </a:r>
          </a:p>
        </p:txBody>
      </p:sp>
      <p:pic>
        <p:nvPicPr>
          <p:cNvPr id="4" name="Imagen 3">
            <a:extLst>
              <a:ext uri="{FF2B5EF4-FFF2-40B4-BE49-F238E27FC236}">
                <a16:creationId xmlns:a16="http://schemas.microsoft.com/office/drawing/2014/main" id="{21785764-4701-4B4A-8C60-90449FD8D135}"/>
              </a:ext>
            </a:extLst>
          </p:cNvPr>
          <p:cNvPicPr>
            <a:picLocks noChangeAspect="1"/>
          </p:cNvPicPr>
          <p:nvPr/>
        </p:nvPicPr>
        <p:blipFill>
          <a:blip r:embed="rId2"/>
          <a:stretch>
            <a:fillRect/>
          </a:stretch>
        </p:blipFill>
        <p:spPr>
          <a:xfrm>
            <a:off x="701041" y="1911783"/>
            <a:ext cx="7864026" cy="3231717"/>
          </a:xfrm>
          <a:prstGeom prst="rect">
            <a:avLst/>
          </a:prstGeom>
        </p:spPr>
      </p:pic>
      <p:sp>
        <p:nvSpPr>
          <p:cNvPr id="16" name="Forma libre: forma 15">
            <a:extLst>
              <a:ext uri="{FF2B5EF4-FFF2-40B4-BE49-F238E27FC236}">
                <a16:creationId xmlns:a16="http://schemas.microsoft.com/office/drawing/2014/main" id="{21861072-C433-4343-9626-1D1EF5B4A643}"/>
              </a:ext>
            </a:extLst>
          </p:cNvPr>
          <p:cNvSpPr/>
          <p:nvPr/>
        </p:nvSpPr>
        <p:spPr>
          <a:xfrm>
            <a:off x="7367080" y="1999551"/>
            <a:ext cx="705398" cy="394522"/>
          </a:xfrm>
          <a:custGeom>
            <a:avLst/>
            <a:gdLst>
              <a:gd name="connsiteX0" fmla="*/ 169769 w 844460"/>
              <a:gd name="connsiteY0" fmla="*/ 634041 h 705302"/>
              <a:gd name="connsiteX1" fmla="*/ 682092 w 844460"/>
              <a:gd name="connsiteY1" fmla="*/ 530280 h 705302"/>
              <a:gd name="connsiteX2" fmla="*/ 844220 w 844460"/>
              <a:gd name="connsiteY2" fmla="*/ 335726 h 705302"/>
              <a:gd name="connsiteX3" fmla="*/ 656152 w 844460"/>
              <a:gd name="connsiteY3" fmla="*/ 30926 h 705302"/>
              <a:gd name="connsiteX4" fmla="*/ 280016 w 844460"/>
              <a:gd name="connsiteY4" fmla="*/ 37412 h 705302"/>
              <a:gd name="connsiteX5" fmla="*/ 40067 w 844460"/>
              <a:gd name="connsiteY5" fmla="*/ 270875 h 705302"/>
              <a:gd name="connsiteX6" fmla="*/ 53037 w 844460"/>
              <a:gd name="connsiteY6" fmla="*/ 491369 h 705302"/>
              <a:gd name="connsiteX7" fmla="*/ 552390 w 844460"/>
              <a:gd name="connsiteY7" fmla="*/ 679437 h 705302"/>
              <a:gd name="connsiteX8" fmla="*/ 610756 w 844460"/>
              <a:gd name="connsiteY8" fmla="*/ 698892 h 705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4460" h="705302">
                <a:moveTo>
                  <a:pt x="169769" y="634041"/>
                </a:moveTo>
                <a:cubicBezTo>
                  <a:pt x="369726" y="607020"/>
                  <a:pt x="569684" y="579999"/>
                  <a:pt x="682092" y="530280"/>
                </a:cubicBezTo>
                <a:cubicBezTo>
                  <a:pt x="794500" y="480561"/>
                  <a:pt x="848543" y="418952"/>
                  <a:pt x="844220" y="335726"/>
                </a:cubicBezTo>
                <a:cubicBezTo>
                  <a:pt x="839897" y="252500"/>
                  <a:pt x="750186" y="80645"/>
                  <a:pt x="656152" y="30926"/>
                </a:cubicBezTo>
                <a:cubicBezTo>
                  <a:pt x="562118" y="-18793"/>
                  <a:pt x="382697" y="-2579"/>
                  <a:pt x="280016" y="37412"/>
                </a:cubicBezTo>
                <a:cubicBezTo>
                  <a:pt x="177335" y="77403"/>
                  <a:pt x="77897" y="195215"/>
                  <a:pt x="40067" y="270875"/>
                </a:cubicBezTo>
                <a:cubicBezTo>
                  <a:pt x="2237" y="346534"/>
                  <a:pt x="-32350" y="423275"/>
                  <a:pt x="53037" y="491369"/>
                </a:cubicBezTo>
                <a:cubicBezTo>
                  <a:pt x="138424" y="559463"/>
                  <a:pt x="459437" y="644850"/>
                  <a:pt x="552390" y="679437"/>
                </a:cubicBezTo>
                <a:cubicBezTo>
                  <a:pt x="645343" y="714024"/>
                  <a:pt x="628049" y="706458"/>
                  <a:pt x="610756" y="69889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ln>
                <a:solidFill>
                  <a:srgbClr val="FF0000"/>
                </a:solidFill>
              </a:ln>
            </a:endParaRPr>
          </a:p>
        </p:txBody>
      </p:sp>
      <p:sp>
        <p:nvSpPr>
          <p:cNvPr id="17" name="Forma libre: forma 16">
            <a:extLst>
              <a:ext uri="{FF2B5EF4-FFF2-40B4-BE49-F238E27FC236}">
                <a16:creationId xmlns:a16="http://schemas.microsoft.com/office/drawing/2014/main" id="{7C14441E-178A-442F-872F-8FA262453BDE}"/>
              </a:ext>
            </a:extLst>
          </p:cNvPr>
          <p:cNvSpPr/>
          <p:nvPr/>
        </p:nvSpPr>
        <p:spPr>
          <a:xfrm>
            <a:off x="7441659" y="2749428"/>
            <a:ext cx="705398" cy="394522"/>
          </a:xfrm>
          <a:custGeom>
            <a:avLst/>
            <a:gdLst>
              <a:gd name="connsiteX0" fmla="*/ 169769 w 844460"/>
              <a:gd name="connsiteY0" fmla="*/ 634041 h 705302"/>
              <a:gd name="connsiteX1" fmla="*/ 682092 w 844460"/>
              <a:gd name="connsiteY1" fmla="*/ 530280 h 705302"/>
              <a:gd name="connsiteX2" fmla="*/ 844220 w 844460"/>
              <a:gd name="connsiteY2" fmla="*/ 335726 h 705302"/>
              <a:gd name="connsiteX3" fmla="*/ 656152 w 844460"/>
              <a:gd name="connsiteY3" fmla="*/ 30926 h 705302"/>
              <a:gd name="connsiteX4" fmla="*/ 280016 w 844460"/>
              <a:gd name="connsiteY4" fmla="*/ 37412 h 705302"/>
              <a:gd name="connsiteX5" fmla="*/ 40067 w 844460"/>
              <a:gd name="connsiteY5" fmla="*/ 270875 h 705302"/>
              <a:gd name="connsiteX6" fmla="*/ 53037 w 844460"/>
              <a:gd name="connsiteY6" fmla="*/ 491369 h 705302"/>
              <a:gd name="connsiteX7" fmla="*/ 552390 w 844460"/>
              <a:gd name="connsiteY7" fmla="*/ 679437 h 705302"/>
              <a:gd name="connsiteX8" fmla="*/ 610756 w 844460"/>
              <a:gd name="connsiteY8" fmla="*/ 698892 h 705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4460" h="705302">
                <a:moveTo>
                  <a:pt x="169769" y="634041"/>
                </a:moveTo>
                <a:cubicBezTo>
                  <a:pt x="369726" y="607020"/>
                  <a:pt x="569684" y="579999"/>
                  <a:pt x="682092" y="530280"/>
                </a:cubicBezTo>
                <a:cubicBezTo>
                  <a:pt x="794500" y="480561"/>
                  <a:pt x="848543" y="418952"/>
                  <a:pt x="844220" y="335726"/>
                </a:cubicBezTo>
                <a:cubicBezTo>
                  <a:pt x="839897" y="252500"/>
                  <a:pt x="750186" y="80645"/>
                  <a:pt x="656152" y="30926"/>
                </a:cubicBezTo>
                <a:cubicBezTo>
                  <a:pt x="562118" y="-18793"/>
                  <a:pt x="382697" y="-2579"/>
                  <a:pt x="280016" y="37412"/>
                </a:cubicBezTo>
                <a:cubicBezTo>
                  <a:pt x="177335" y="77403"/>
                  <a:pt x="77897" y="195215"/>
                  <a:pt x="40067" y="270875"/>
                </a:cubicBezTo>
                <a:cubicBezTo>
                  <a:pt x="2237" y="346534"/>
                  <a:pt x="-32350" y="423275"/>
                  <a:pt x="53037" y="491369"/>
                </a:cubicBezTo>
                <a:cubicBezTo>
                  <a:pt x="138424" y="559463"/>
                  <a:pt x="459437" y="644850"/>
                  <a:pt x="552390" y="679437"/>
                </a:cubicBezTo>
                <a:cubicBezTo>
                  <a:pt x="645343" y="714024"/>
                  <a:pt x="628049" y="706458"/>
                  <a:pt x="610756" y="69889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ln>
                <a:solidFill>
                  <a:srgbClr val="FF0000"/>
                </a:solidFill>
              </a:ln>
            </a:endParaRPr>
          </a:p>
        </p:txBody>
      </p:sp>
    </p:spTree>
    <p:extLst>
      <p:ext uri="{BB962C8B-B14F-4D97-AF65-F5344CB8AC3E}">
        <p14:creationId xmlns:p14="http://schemas.microsoft.com/office/powerpoint/2010/main" val="2264712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4803696-5756-4A53-89E0-69E1F33C2AD3}"/>
              </a:ext>
            </a:extLst>
          </p:cNvPr>
          <p:cNvPicPr>
            <a:picLocks noChangeAspect="1"/>
          </p:cNvPicPr>
          <p:nvPr/>
        </p:nvPicPr>
        <p:blipFill rotWithShape="1">
          <a:blip r:embed="rId2"/>
          <a:srcRect l="9468" r="10510"/>
          <a:stretch/>
        </p:blipFill>
        <p:spPr>
          <a:xfrm>
            <a:off x="6277583" y="2846355"/>
            <a:ext cx="2814536" cy="2297145"/>
          </a:xfrm>
          <a:prstGeom prst="rect">
            <a:avLst/>
          </a:prstGeom>
        </p:spPr>
      </p:pic>
      <p:sp>
        <p:nvSpPr>
          <p:cNvPr id="5" name="Datos 4"/>
          <p:cNvSpPr/>
          <p:nvPr/>
        </p:nvSpPr>
        <p:spPr>
          <a:xfrm>
            <a:off x="-330925" y="355251"/>
            <a:ext cx="1349828" cy="414020"/>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96388" y="177088"/>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83176" y="890465"/>
            <a:ext cx="1075509" cy="357868"/>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234633" y="705589"/>
            <a:ext cx="5494839"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DISTRIBUCIÓN POR MARCOS PRESUPUESTARIOS</a:t>
            </a:r>
            <a:endParaRPr lang="es-MX" sz="2400" b="0" dirty="0">
              <a:solidFill>
                <a:schemeClr val="bg2"/>
              </a:solidFill>
              <a:latin typeface="Bahnschrift Condensed" panose="020B0502040204020203" pitchFamily="34" charset="0"/>
            </a:endParaRPr>
          </a:p>
        </p:txBody>
      </p:sp>
      <p:sp>
        <p:nvSpPr>
          <p:cNvPr id="11" name="Rectángulo 10"/>
          <p:cNvSpPr/>
          <p:nvPr/>
        </p:nvSpPr>
        <p:spPr>
          <a:xfrm>
            <a:off x="930412" y="1238550"/>
            <a:ext cx="7963390" cy="461665"/>
          </a:xfrm>
          <a:prstGeom prst="rect">
            <a:avLst/>
          </a:prstGeom>
        </p:spPr>
        <p:txBody>
          <a:bodyPr wrap="square">
            <a:spAutoFit/>
          </a:bodyPr>
          <a:lstStyle/>
          <a:p>
            <a:pPr algn="just"/>
            <a:r>
              <a:rPr lang="es-CL" sz="1200"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Corresponde a la clasificación de programas y proyectos a financiar, aprobado por el Consejo Regional, y que obedece a un abordaje estratégico y territorial de la inversión.</a:t>
            </a:r>
          </a:p>
        </p:txBody>
      </p:sp>
      <p:pic>
        <p:nvPicPr>
          <p:cNvPr id="10" name="Imagen 9">
            <a:extLst>
              <a:ext uri="{FF2B5EF4-FFF2-40B4-BE49-F238E27FC236}">
                <a16:creationId xmlns:a16="http://schemas.microsoft.com/office/drawing/2014/main" id="{A38310D9-39F5-4BB1-AD37-AA2053E7D7A1}"/>
              </a:ext>
            </a:extLst>
          </p:cNvPr>
          <p:cNvPicPr>
            <a:picLocks noChangeAspect="1"/>
          </p:cNvPicPr>
          <p:nvPr/>
        </p:nvPicPr>
        <p:blipFill>
          <a:blip r:embed="rId3"/>
          <a:stretch>
            <a:fillRect/>
          </a:stretch>
        </p:blipFill>
        <p:spPr>
          <a:xfrm>
            <a:off x="51881" y="1934767"/>
            <a:ext cx="6691447" cy="2244707"/>
          </a:xfrm>
          <a:prstGeom prst="rect">
            <a:avLst/>
          </a:prstGeom>
        </p:spPr>
      </p:pic>
    </p:spTree>
    <p:extLst>
      <p:ext uri="{BB962C8B-B14F-4D97-AF65-F5344CB8AC3E}">
        <p14:creationId xmlns:p14="http://schemas.microsoft.com/office/powerpoint/2010/main" val="2965909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30925" y="355251"/>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496388" y="177088"/>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PRESUPUESTO DE INVERSIÓN REGIONAL</a:t>
            </a:r>
            <a:endParaRPr lang="es-MX" sz="3800" b="0" dirty="0">
              <a:solidFill>
                <a:schemeClr val="bg2"/>
              </a:solidFill>
              <a:latin typeface="Bahnschrift Condensed" panose="020B0502040204020203" pitchFamily="34" charset="0"/>
            </a:endParaRPr>
          </a:p>
        </p:txBody>
      </p:sp>
      <p:sp>
        <p:nvSpPr>
          <p:cNvPr id="8" name="Datos 7"/>
          <p:cNvSpPr/>
          <p:nvPr/>
        </p:nvSpPr>
        <p:spPr>
          <a:xfrm>
            <a:off x="-357238" y="889263"/>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96388" y="630151"/>
            <a:ext cx="843795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DISTRIBUCIÓN SEGÚN SUBTÍTULO PRESUPUESTARIO RES. </a:t>
            </a:r>
            <a:r>
              <a:rPr lang="es-MX" sz="2400">
                <a:solidFill>
                  <a:schemeClr val="bg2"/>
                </a:solidFill>
                <a:latin typeface="Bahnschrift Condensed" panose="020B0502040204020203" pitchFamily="34" charset="0"/>
              </a:rPr>
              <a:t>AFECTA 22/2024 DIPRES</a:t>
            </a:r>
            <a:endParaRPr lang="es-MX" sz="2400" b="0" dirty="0">
              <a:solidFill>
                <a:schemeClr val="bg2"/>
              </a:solidFill>
              <a:latin typeface="Bahnschrift Condensed" panose="020B0502040204020203" pitchFamily="34" charset="0"/>
            </a:endParaRPr>
          </a:p>
        </p:txBody>
      </p:sp>
      <p:sp>
        <p:nvSpPr>
          <p:cNvPr id="10" name="Rectángulo 9"/>
          <p:cNvSpPr/>
          <p:nvPr/>
        </p:nvSpPr>
        <p:spPr>
          <a:xfrm>
            <a:off x="648897" y="1488046"/>
            <a:ext cx="8132936" cy="523220"/>
          </a:xfrm>
          <a:prstGeom prst="rect">
            <a:avLst/>
          </a:prstGeom>
        </p:spPr>
        <p:txBody>
          <a:bodyPr wrap="square">
            <a:spAutoFit/>
          </a:bodyPr>
          <a:lstStyle/>
          <a:p>
            <a:pPr algn="just"/>
            <a:r>
              <a:rPr lang="es-CL" dirty="0">
                <a:solidFill>
                  <a:schemeClr val="bg2"/>
                </a:solidFill>
                <a:latin typeface="Bahnschrift" panose="020B0502040204020203" pitchFamily="34" charset="0"/>
                <a:ea typeface="Calibri" panose="020F0502020204030204" pitchFamily="34" charset="0"/>
                <a:cs typeface="Times New Roman" panose="02020603050405020304" pitchFamily="18" charset="0"/>
              </a:rPr>
              <a:t>Se refiere al orden o agrupación de operaciones presupuestarias de naturaleza homogénea, según clasificación presupuestaria determinada en el Decreto N° 854/2004, del Ministerio de Hacienda.</a:t>
            </a:r>
            <a:endParaRPr lang="es-CL" dirty="0">
              <a:solidFill>
                <a:schemeClr val="bg2"/>
              </a:solidFill>
              <a:latin typeface="Bahnschrift" panose="020B0502040204020203" pitchFamily="34" charset="0"/>
            </a:endParaRPr>
          </a:p>
        </p:txBody>
      </p:sp>
      <p:sp>
        <p:nvSpPr>
          <p:cNvPr id="14" name="Google Shape;57;p15"/>
          <p:cNvSpPr txBox="1">
            <a:spLocks/>
          </p:cNvSpPr>
          <p:nvPr/>
        </p:nvSpPr>
        <p:spPr>
          <a:xfrm>
            <a:off x="3891386" y="3370640"/>
            <a:ext cx="878696" cy="40218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1800" dirty="0">
                <a:solidFill>
                  <a:schemeClr val="accent6">
                    <a:lumMod val="75000"/>
                  </a:schemeClr>
                </a:solidFill>
                <a:latin typeface="Bahnschrift Condensed" panose="020B0502040204020203" pitchFamily="34" charset="0"/>
              </a:rPr>
              <a:t>DESAFÍO</a:t>
            </a:r>
            <a:endParaRPr lang="es-MX" sz="1800" b="0" dirty="0">
              <a:solidFill>
                <a:schemeClr val="accent6">
                  <a:lumMod val="75000"/>
                </a:schemeClr>
              </a:solidFill>
              <a:latin typeface="Bahnschrift Condensed" panose="020B0502040204020203" pitchFamily="34" charset="0"/>
            </a:endParaRPr>
          </a:p>
        </p:txBody>
      </p:sp>
      <p:pic>
        <p:nvPicPr>
          <p:cNvPr id="12" name="Imagen 11">
            <a:extLst>
              <a:ext uri="{FF2B5EF4-FFF2-40B4-BE49-F238E27FC236}">
                <a16:creationId xmlns:a16="http://schemas.microsoft.com/office/drawing/2014/main" id="{76E3E755-7F5D-4DF8-8785-608FDDEA3B2B}"/>
              </a:ext>
            </a:extLst>
          </p:cNvPr>
          <p:cNvPicPr>
            <a:picLocks noChangeAspect="1"/>
          </p:cNvPicPr>
          <p:nvPr/>
        </p:nvPicPr>
        <p:blipFill>
          <a:blip r:embed="rId2"/>
          <a:stretch>
            <a:fillRect/>
          </a:stretch>
        </p:blipFill>
        <p:spPr>
          <a:xfrm>
            <a:off x="193487" y="2343256"/>
            <a:ext cx="3746861" cy="1975884"/>
          </a:xfrm>
          <a:prstGeom prst="rect">
            <a:avLst/>
          </a:prstGeom>
        </p:spPr>
      </p:pic>
      <p:sp>
        <p:nvSpPr>
          <p:cNvPr id="16" name="Rectángulo 15"/>
          <p:cNvSpPr/>
          <p:nvPr/>
        </p:nvSpPr>
        <p:spPr>
          <a:xfrm>
            <a:off x="3084815" y="3114726"/>
            <a:ext cx="944169" cy="914017"/>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21" name="Imagen 20">
            <a:extLst>
              <a:ext uri="{FF2B5EF4-FFF2-40B4-BE49-F238E27FC236}">
                <a16:creationId xmlns:a16="http://schemas.microsoft.com/office/drawing/2014/main" id="{BD8A0FB0-6BFD-4398-903E-C36265C23795}"/>
              </a:ext>
            </a:extLst>
          </p:cNvPr>
          <p:cNvPicPr>
            <a:picLocks noChangeAspect="1"/>
          </p:cNvPicPr>
          <p:nvPr/>
        </p:nvPicPr>
        <p:blipFill>
          <a:blip r:embed="rId3"/>
          <a:stretch>
            <a:fillRect/>
          </a:stretch>
        </p:blipFill>
        <p:spPr>
          <a:xfrm>
            <a:off x="4826520" y="2323912"/>
            <a:ext cx="4010311" cy="1975883"/>
          </a:xfrm>
          <a:prstGeom prst="rect">
            <a:avLst/>
          </a:prstGeom>
        </p:spPr>
      </p:pic>
    </p:spTree>
    <p:extLst>
      <p:ext uri="{BB962C8B-B14F-4D97-AF65-F5344CB8AC3E}">
        <p14:creationId xmlns:p14="http://schemas.microsoft.com/office/powerpoint/2010/main" val="309387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42" name="Datos 4">
            <a:extLst>
              <a:ext uri="{FF2B5EF4-FFF2-40B4-BE49-F238E27FC236}">
                <a16:creationId xmlns:a16="http://schemas.microsoft.com/office/drawing/2014/main" id="{3028FE1E-E12F-4C0A-BB2F-52A328EF8DAB}"/>
              </a:ext>
            </a:extLst>
          </p:cNvPr>
          <p:cNvSpPr/>
          <p:nvPr/>
        </p:nvSpPr>
        <p:spPr>
          <a:xfrm>
            <a:off x="-322217" y="304800"/>
            <a:ext cx="1349828" cy="414020"/>
          </a:xfrm>
          <a:prstGeom prst="flowChartInputOutpu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43" name="Google Shape;57;p15">
            <a:extLst>
              <a:ext uri="{FF2B5EF4-FFF2-40B4-BE49-F238E27FC236}">
                <a16:creationId xmlns:a16="http://schemas.microsoft.com/office/drawing/2014/main" id="{E38B5B95-06A2-4BD1-9870-530B95358D0A}"/>
              </a:ext>
            </a:extLst>
          </p:cNvPr>
          <p:cNvSpPr txBox="1">
            <a:spLocks/>
          </p:cNvSpPr>
          <p:nvPr/>
        </p:nvSpPr>
        <p:spPr>
          <a:xfrm>
            <a:off x="942314" y="161471"/>
            <a:ext cx="598047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45" name="Datos 7">
            <a:extLst>
              <a:ext uri="{FF2B5EF4-FFF2-40B4-BE49-F238E27FC236}">
                <a16:creationId xmlns:a16="http://schemas.microsoft.com/office/drawing/2014/main" id="{F449601F-AA41-41AD-B1E2-41F6628A5F54}"/>
              </a:ext>
            </a:extLst>
          </p:cNvPr>
          <p:cNvSpPr/>
          <p:nvPr/>
        </p:nvSpPr>
        <p:spPr>
          <a:xfrm>
            <a:off x="-374468" y="840014"/>
            <a:ext cx="1075509" cy="357868"/>
          </a:xfrm>
          <a:prstGeom prst="flowChartInputOutpu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46" name="Google Shape;57;p15">
            <a:extLst>
              <a:ext uri="{FF2B5EF4-FFF2-40B4-BE49-F238E27FC236}">
                <a16:creationId xmlns:a16="http://schemas.microsoft.com/office/drawing/2014/main" id="{D9C7B4E6-F9BB-4663-97D0-ED3B166443FE}"/>
              </a:ext>
            </a:extLst>
          </p:cNvPr>
          <p:cNvSpPr txBox="1">
            <a:spLocks/>
          </p:cNvSpPr>
          <p:nvPr/>
        </p:nvSpPr>
        <p:spPr>
          <a:xfrm>
            <a:off x="727535" y="806661"/>
            <a:ext cx="5257391" cy="42694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2400" dirty="0">
                <a:solidFill>
                  <a:schemeClr val="bg2"/>
                </a:solidFill>
                <a:latin typeface="Bahnschrift Condensed" panose="020B0502040204020203" pitchFamily="34" charset="0"/>
              </a:rPr>
              <a:t>EJECUCIÓN PRESUPUESTARIA A MARZO 2024</a:t>
            </a:r>
            <a:endParaRPr lang="es-MX" sz="2400" b="0" dirty="0">
              <a:solidFill>
                <a:schemeClr val="bg2"/>
              </a:solidFill>
              <a:latin typeface="Bahnschrift Condensed" panose="020B0502040204020203" pitchFamily="34" charset="0"/>
            </a:endParaRPr>
          </a:p>
        </p:txBody>
      </p:sp>
      <p:pic>
        <p:nvPicPr>
          <p:cNvPr id="4" name="Imagen 3">
            <a:extLst>
              <a:ext uri="{FF2B5EF4-FFF2-40B4-BE49-F238E27FC236}">
                <a16:creationId xmlns:a16="http://schemas.microsoft.com/office/drawing/2014/main" id="{25552176-9697-49B2-B5BE-6055C0ACE23D}"/>
              </a:ext>
            </a:extLst>
          </p:cNvPr>
          <p:cNvPicPr>
            <a:picLocks noChangeAspect="1"/>
          </p:cNvPicPr>
          <p:nvPr/>
        </p:nvPicPr>
        <p:blipFill>
          <a:blip r:embed="rId3"/>
          <a:stretch>
            <a:fillRect/>
          </a:stretch>
        </p:blipFill>
        <p:spPr>
          <a:xfrm>
            <a:off x="143728" y="1469538"/>
            <a:ext cx="7363838" cy="874456"/>
          </a:xfrm>
          <a:prstGeom prst="rect">
            <a:avLst/>
          </a:prstGeom>
        </p:spPr>
      </p:pic>
      <p:sp>
        <p:nvSpPr>
          <p:cNvPr id="13" name="Forma libre: forma 12">
            <a:extLst>
              <a:ext uri="{FF2B5EF4-FFF2-40B4-BE49-F238E27FC236}">
                <a16:creationId xmlns:a16="http://schemas.microsoft.com/office/drawing/2014/main" id="{98E29BB6-1158-4160-80AD-B2818B42FC2F}"/>
              </a:ext>
            </a:extLst>
          </p:cNvPr>
          <p:cNvSpPr/>
          <p:nvPr/>
        </p:nvSpPr>
        <p:spPr>
          <a:xfrm>
            <a:off x="6742747" y="2051337"/>
            <a:ext cx="705398" cy="394522"/>
          </a:xfrm>
          <a:custGeom>
            <a:avLst/>
            <a:gdLst>
              <a:gd name="connsiteX0" fmla="*/ 169769 w 844460"/>
              <a:gd name="connsiteY0" fmla="*/ 634041 h 705302"/>
              <a:gd name="connsiteX1" fmla="*/ 682092 w 844460"/>
              <a:gd name="connsiteY1" fmla="*/ 530280 h 705302"/>
              <a:gd name="connsiteX2" fmla="*/ 844220 w 844460"/>
              <a:gd name="connsiteY2" fmla="*/ 335726 h 705302"/>
              <a:gd name="connsiteX3" fmla="*/ 656152 w 844460"/>
              <a:gd name="connsiteY3" fmla="*/ 30926 h 705302"/>
              <a:gd name="connsiteX4" fmla="*/ 280016 w 844460"/>
              <a:gd name="connsiteY4" fmla="*/ 37412 h 705302"/>
              <a:gd name="connsiteX5" fmla="*/ 40067 w 844460"/>
              <a:gd name="connsiteY5" fmla="*/ 270875 h 705302"/>
              <a:gd name="connsiteX6" fmla="*/ 53037 w 844460"/>
              <a:gd name="connsiteY6" fmla="*/ 491369 h 705302"/>
              <a:gd name="connsiteX7" fmla="*/ 552390 w 844460"/>
              <a:gd name="connsiteY7" fmla="*/ 679437 h 705302"/>
              <a:gd name="connsiteX8" fmla="*/ 610756 w 844460"/>
              <a:gd name="connsiteY8" fmla="*/ 698892 h 705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4460" h="705302">
                <a:moveTo>
                  <a:pt x="169769" y="634041"/>
                </a:moveTo>
                <a:cubicBezTo>
                  <a:pt x="369726" y="607020"/>
                  <a:pt x="569684" y="579999"/>
                  <a:pt x="682092" y="530280"/>
                </a:cubicBezTo>
                <a:cubicBezTo>
                  <a:pt x="794500" y="480561"/>
                  <a:pt x="848543" y="418952"/>
                  <a:pt x="844220" y="335726"/>
                </a:cubicBezTo>
                <a:cubicBezTo>
                  <a:pt x="839897" y="252500"/>
                  <a:pt x="750186" y="80645"/>
                  <a:pt x="656152" y="30926"/>
                </a:cubicBezTo>
                <a:cubicBezTo>
                  <a:pt x="562118" y="-18793"/>
                  <a:pt x="382697" y="-2579"/>
                  <a:pt x="280016" y="37412"/>
                </a:cubicBezTo>
                <a:cubicBezTo>
                  <a:pt x="177335" y="77403"/>
                  <a:pt x="77897" y="195215"/>
                  <a:pt x="40067" y="270875"/>
                </a:cubicBezTo>
                <a:cubicBezTo>
                  <a:pt x="2237" y="346534"/>
                  <a:pt x="-32350" y="423275"/>
                  <a:pt x="53037" y="491369"/>
                </a:cubicBezTo>
                <a:cubicBezTo>
                  <a:pt x="138424" y="559463"/>
                  <a:pt x="459437" y="644850"/>
                  <a:pt x="552390" y="679437"/>
                </a:cubicBezTo>
                <a:cubicBezTo>
                  <a:pt x="645343" y="714024"/>
                  <a:pt x="628049" y="706458"/>
                  <a:pt x="610756" y="69889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ln>
                <a:solidFill>
                  <a:srgbClr val="FF0000"/>
                </a:solidFill>
              </a:ln>
            </a:endParaRPr>
          </a:p>
        </p:txBody>
      </p:sp>
      <p:sp>
        <p:nvSpPr>
          <p:cNvPr id="14" name="CuadroTexto 13">
            <a:extLst>
              <a:ext uri="{FF2B5EF4-FFF2-40B4-BE49-F238E27FC236}">
                <a16:creationId xmlns:a16="http://schemas.microsoft.com/office/drawing/2014/main" id="{B7243B4E-9B95-4F60-A373-FE40185165F3}"/>
              </a:ext>
            </a:extLst>
          </p:cNvPr>
          <p:cNvSpPr txBox="1"/>
          <p:nvPr/>
        </p:nvSpPr>
        <p:spPr>
          <a:xfrm>
            <a:off x="7704658" y="1469538"/>
            <a:ext cx="1177177" cy="692497"/>
          </a:xfrm>
          <a:prstGeom prst="rect">
            <a:avLst/>
          </a:prstGeom>
          <a:solidFill>
            <a:schemeClr val="accent3">
              <a:lumMod val="20000"/>
              <a:lumOff val="80000"/>
            </a:schemeClr>
          </a:solidFill>
          <a:ln w="3175">
            <a:solidFill>
              <a:schemeClr val="bg1">
                <a:lumMod val="50000"/>
              </a:schemeClr>
            </a:solidFill>
          </a:ln>
        </p:spPr>
        <p:txBody>
          <a:bodyPr wrap="square" rtlCol="0">
            <a:spAutoFit/>
          </a:bodyPr>
          <a:lstStyle>
            <a:defPPr marR="0" lvl="0" algn="l" rtl="0">
              <a:lnSpc>
                <a:spcPct val="100000"/>
              </a:lnSpc>
              <a:spcBef>
                <a:spcPts val="0"/>
              </a:spcBef>
              <a:spcAft>
                <a:spcPts val="0"/>
              </a:spcAft>
            </a:defPPr>
            <a:lvl1pPr algn="ctr">
              <a:defRPr sz="2400" b="1">
                <a:solidFill>
                  <a:schemeClr val="accent1"/>
                </a:solidFill>
                <a:latin typeface="Bahnschrift" panose="020B0502040204020203" pitchFamily="34" charset="0"/>
                <a:cs typeface="Leelawadee" panose="020B0502040204020203" pitchFamily="34" charset="-34"/>
              </a:defRPr>
            </a:lvl1pPr>
          </a:lstStyle>
          <a:p>
            <a:r>
              <a:rPr lang="es-CL" sz="1800" dirty="0">
                <a:latin typeface="Bahnschrift Condensed" panose="020B0502040204020203" pitchFamily="34" charset="0"/>
              </a:rPr>
              <a:t>2021 = 10,9%</a:t>
            </a:r>
          </a:p>
          <a:p>
            <a:r>
              <a:rPr lang="es-CL" sz="1050" dirty="0">
                <a:latin typeface="Bahnschrift Condensed" panose="020B0502040204020203" pitchFamily="34" charset="0"/>
              </a:rPr>
              <a:t>INCLUYE ANTICIPOS A PRIVADOS</a:t>
            </a:r>
          </a:p>
        </p:txBody>
      </p:sp>
      <p:sp>
        <p:nvSpPr>
          <p:cNvPr id="16" name="CuadroTexto 15">
            <a:extLst>
              <a:ext uri="{FF2B5EF4-FFF2-40B4-BE49-F238E27FC236}">
                <a16:creationId xmlns:a16="http://schemas.microsoft.com/office/drawing/2014/main" id="{0B8DA221-1A87-4A2F-ADF7-1B35B52F68AE}"/>
              </a:ext>
            </a:extLst>
          </p:cNvPr>
          <p:cNvSpPr txBox="1"/>
          <p:nvPr/>
        </p:nvSpPr>
        <p:spPr>
          <a:xfrm>
            <a:off x="7695095" y="2221360"/>
            <a:ext cx="1186740" cy="692497"/>
          </a:xfrm>
          <a:prstGeom prst="rect">
            <a:avLst/>
          </a:prstGeom>
          <a:solidFill>
            <a:schemeClr val="accent3">
              <a:lumMod val="20000"/>
              <a:lumOff val="80000"/>
            </a:schemeClr>
          </a:solidFill>
          <a:ln w="3175">
            <a:solidFill>
              <a:schemeClr val="bg1">
                <a:lumMod val="50000"/>
              </a:schemeClr>
            </a:solidFill>
          </a:ln>
        </p:spPr>
        <p:txBody>
          <a:bodyPr wrap="square" rtlCol="0">
            <a:spAutoFit/>
          </a:bodyPr>
          <a:lstStyle>
            <a:defPPr marR="0" lvl="0" algn="l" rtl="0">
              <a:lnSpc>
                <a:spcPct val="100000"/>
              </a:lnSpc>
              <a:spcBef>
                <a:spcPts val="0"/>
              </a:spcBef>
              <a:spcAft>
                <a:spcPts val="0"/>
              </a:spcAft>
            </a:defPPr>
            <a:lvl1pPr algn="ctr">
              <a:defRPr sz="2400" b="1">
                <a:solidFill>
                  <a:schemeClr val="accent1"/>
                </a:solidFill>
                <a:latin typeface="Bahnschrift" panose="020B0502040204020203" pitchFamily="34" charset="0"/>
                <a:cs typeface="Leelawadee" panose="020B0502040204020203" pitchFamily="34" charset="-34"/>
              </a:defRPr>
            </a:lvl1pPr>
          </a:lstStyle>
          <a:p>
            <a:r>
              <a:rPr lang="es-CL" sz="1800" dirty="0">
                <a:latin typeface="Bahnschrift Condensed" panose="020B0502040204020203" pitchFamily="34" charset="0"/>
              </a:rPr>
              <a:t>2022 = 13,9%</a:t>
            </a:r>
          </a:p>
          <a:p>
            <a:r>
              <a:rPr lang="es-CL" sz="1050" dirty="0">
                <a:latin typeface="Bahnschrift Condensed" panose="020B0502040204020203" pitchFamily="34" charset="0"/>
              </a:rPr>
              <a:t>INCLUYE ANTICIPOS A PRIVADOS</a:t>
            </a:r>
          </a:p>
        </p:txBody>
      </p:sp>
      <p:sp>
        <p:nvSpPr>
          <p:cNvPr id="17" name="CuadroTexto 16">
            <a:extLst>
              <a:ext uri="{FF2B5EF4-FFF2-40B4-BE49-F238E27FC236}">
                <a16:creationId xmlns:a16="http://schemas.microsoft.com/office/drawing/2014/main" id="{4C2956FD-33AF-4E8D-9CAA-797A8D59A6C5}"/>
              </a:ext>
            </a:extLst>
          </p:cNvPr>
          <p:cNvSpPr txBox="1"/>
          <p:nvPr/>
        </p:nvSpPr>
        <p:spPr>
          <a:xfrm>
            <a:off x="7695095" y="2966697"/>
            <a:ext cx="1186740" cy="692497"/>
          </a:xfrm>
          <a:prstGeom prst="rect">
            <a:avLst/>
          </a:prstGeom>
          <a:solidFill>
            <a:schemeClr val="accent3">
              <a:lumMod val="20000"/>
              <a:lumOff val="80000"/>
            </a:schemeClr>
          </a:solidFill>
          <a:ln w="3175">
            <a:solidFill>
              <a:schemeClr val="bg1">
                <a:lumMod val="50000"/>
              </a:schemeClr>
            </a:solidFill>
          </a:ln>
        </p:spPr>
        <p:txBody>
          <a:bodyPr wrap="square" rtlCol="0">
            <a:spAutoFit/>
          </a:bodyPr>
          <a:lstStyle>
            <a:defPPr marR="0" lvl="0" algn="l" rtl="0">
              <a:lnSpc>
                <a:spcPct val="100000"/>
              </a:lnSpc>
              <a:spcBef>
                <a:spcPts val="0"/>
              </a:spcBef>
              <a:spcAft>
                <a:spcPts val="0"/>
              </a:spcAft>
            </a:defPPr>
            <a:lvl1pPr algn="ctr">
              <a:defRPr sz="2400" b="1">
                <a:solidFill>
                  <a:schemeClr val="accent1"/>
                </a:solidFill>
                <a:latin typeface="Bahnschrift" panose="020B0502040204020203" pitchFamily="34" charset="0"/>
                <a:cs typeface="Leelawadee" panose="020B0502040204020203" pitchFamily="34" charset="-34"/>
              </a:defRPr>
            </a:lvl1pPr>
          </a:lstStyle>
          <a:p>
            <a:r>
              <a:rPr lang="es-CL" sz="1800" dirty="0">
                <a:latin typeface="Bahnschrift Condensed" panose="020B0502040204020203" pitchFamily="34" charset="0"/>
              </a:rPr>
              <a:t>2023 = 20,4%</a:t>
            </a:r>
          </a:p>
          <a:p>
            <a:r>
              <a:rPr lang="es-CL" sz="1050" dirty="0">
                <a:latin typeface="Bahnschrift Condensed" panose="020B0502040204020203" pitchFamily="34" charset="0"/>
              </a:rPr>
              <a:t>INCLUYE ANTICIPOS A PÚBLICOS Y PRIVADOS</a:t>
            </a:r>
          </a:p>
        </p:txBody>
      </p:sp>
      <p:sp>
        <p:nvSpPr>
          <p:cNvPr id="18" name="CuadroTexto 17">
            <a:extLst>
              <a:ext uri="{FF2B5EF4-FFF2-40B4-BE49-F238E27FC236}">
                <a16:creationId xmlns:a16="http://schemas.microsoft.com/office/drawing/2014/main" id="{ADAB9ED7-9E40-4076-9901-5A57E2637004}"/>
              </a:ext>
            </a:extLst>
          </p:cNvPr>
          <p:cNvSpPr txBox="1"/>
          <p:nvPr/>
        </p:nvSpPr>
        <p:spPr>
          <a:xfrm>
            <a:off x="7695095" y="3737099"/>
            <a:ext cx="1186740" cy="530915"/>
          </a:xfrm>
          <a:prstGeom prst="rect">
            <a:avLst/>
          </a:prstGeom>
          <a:solidFill>
            <a:schemeClr val="accent6">
              <a:lumMod val="60000"/>
              <a:lumOff val="40000"/>
            </a:schemeClr>
          </a:solidFill>
          <a:ln w="3175">
            <a:solidFill>
              <a:schemeClr val="bg1">
                <a:lumMod val="50000"/>
              </a:schemeClr>
            </a:solidFill>
          </a:ln>
        </p:spPr>
        <p:txBody>
          <a:bodyPr wrap="square" rtlCol="0">
            <a:spAutoFit/>
          </a:bodyPr>
          <a:lstStyle>
            <a:defPPr marR="0" lvl="0" algn="l" rtl="0">
              <a:lnSpc>
                <a:spcPct val="100000"/>
              </a:lnSpc>
              <a:spcBef>
                <a:spcPts val="0"/>
              </a:spcBef>
              <a:spcAft>
                <a:spcPts val="0"/>
              </a:spcAft>
            </a:defPPr>
            <a:lvl1pPr algn="ctr">
              <a:defRPr sz="2400" b="1">
                <a:solidFill>
                  <a:schemeClr val="accent1"/>
                </a:solidFill>
                <a:latin typeface="Bahnschrift" panose="020B0502040204020203" pitchFamily="34" charset="0"/>
                <a:cs typeface="Leelawadee" panose="020B0502040204020203" pitchFamily="34" charset="-34"/>
              </a:defRPr>
            </a:lvl1pPr>
          </a:lstStyle>
          <a:p>
            <a:r>
              <a:rPr lang="es-CL" sz="1800" dirty="0">
                <a:latin typeface="Bahnschrift Condensed" panose="020B0502040204020203" pitchFamily="34" charset="0"/>
              </a:rPr>
              <a:t>2024 = 9,5%</a:t>
            </a:r>
          </a:p>
          <a:p>
            <a:r>
              <a:rPr lang="es-CL" sz="1050" dirty="0">
                <a:latin typeface="Bahnschrift Condensed" panose="020B0502040204020203" pitchFamily="34" charset="0"/>
              </a:rPr>
              <a:t>NO INCLUYE ANTICIPOS</a:t>
            </a:r>
          </a:p>
        </p:txBody>
      </p:sp>
      <p:pic>
        <p:nvPicPr>
          <p:cNvPr id="7" name="Imagen 6">
            <a:extLst>
              <a:ext uri="{FF2B5EF4-FFF2-40B4-BE49-F238E27FC236}">
                <a16:creationId xmlns:a16="http://schemas.microsoft.com/office/drawing/2014/main" id="{B1B250CA-7AAE-49B7-BE2A-BF566E58F864}"/>
              </a:ext>
            </a:extLst>
          </p:cNvPr>
          <p:cNvPicPr>
            <a:picLocks noChangeAspect="1"/>
          </p:cNvPicPr>
          <p:nvPr/>
        </p:nvPicPr>
        <p:blipFill>
          <a:blip r:embed="rId4"/>
          <a:stretch>
            <a:fillRect/>
          </a:stretch>
        </p:blipFill>
        <p:spPr>
          <a:xfrm>
            <a:off x="163285" y="2681795"/>
            <a:ext cx="7344281" cy="2295580"/>
          </a:xfrm>
          <a:prstGeom prst="rect">
            <a:avLst/>
          </a:prstGeom>
        </p:spPr>
      </p:pic>
      <p:sp>
        <p:nvSpPr>
          <p:cNvPr id="22" name="CuadroTexto 21">
            <a:extLst>
              <a:ext uri="{FF2B5EF4-FFF2-40B4-BE49-F238E27FC236}">
                <a16:creationId xmlns:a16="http://schemas.microsoft.com/office/drawing/2014/main" id="{9901EFA4-7F08-43BA-A978-AAE66F6FAFE4}"/>
              </a:ext>
            </a:extLst>
          </p:cNvPr>
          <p:cNvSpPr txBox="1"/>
          <p:nvPr/>
        </p:nvSpPr>
        <p:spPr>
          <a:xfrm>
            <a:off x="7704658" y="4345919"/>
            <a:ext cx="1186740" cy="692497"/>
          </a:xfrm>
          <a:prstGeom prst="rect">
            <a:avLst/>
          </a:prstGeom>
          <a:solidFill>
            <a:schemeClr val="accent6">
              <a:lumMod val="60000"/>
              <a:lumOff val="40000"/>
            </a:schemeClr>
          </a:solidFill>
          <a:ln w="3175">
            <a:solidFill>
              <a:schemeClr val="bg1">
                <a:lumMod val="50000"/>
              </a:schemeClr>
            </a:solidFill>
          </a:ln>
        </p:spPr>
        <p:txBody>
          <a:bodyPr wrap="square" rtlCol="0">
            <a:spAutoFit/>
          </a:bodyPr>
          <a:lstStyle>
            <a:defPPr marR="0" lvl="0" algn="l" rtl="0">
              <a:lnSpc>
                <a:spcPct val="100000"/>
              </a:lnSpc>
              <a:spcBef>
                <a:spcPts val="0"/>
              </a:spcBef>
              <a:spcAft>
                <a:spcPts val="0"/>
              </a:spcAft>
            </a:defPPr>
            <a:lvl1pPr algn="ctr">
              <a:defRPr sz="2400" b="1">
                <a:solidFill>
                  <a:schemeClr val="accent1"/>
                </a:solidFill>
                <a:latin typeface="Bahnschrift" panose="020B0502040204020203" pitchFamily="34" charset="0"/>
                <a:cs typeface="Leelawadee" panose="020B0502040204020203" pitchFamily="34" charset="-34"/>
              </a:defRPr>
            </a:lvl1pPr>
          </a:lstStyle>
          <a:p>
            <a:r>
              <a:rPr lang="es-CL" sz="1800" dirty="0">
                <a:latin typeface="Bahnschrift Condensed" panose="020B0502040204020203" pitchFamily="34" charset="0"/>
              </a:rPr>
              <a:t>M$ 1.657.071</a:t>
            </a:r>
          </a:p>
          <a:p>
            <a:r>
              <a:rPr lang="es-CL" sz="1050" dirty="0">
                <a:latin typeface="Bahnschrift Condensed" panose="020B0502040204020203" pitchFamily="34" charset="0"/>
              </a:rPr>
              <a:t>ANTICIPOS OTORGADOS </a:t>
            </a:r>
          </a:p>
          <a:p>
            <a:r>
              <a:rPr lang="es-CL" sz="1050" dirty="0">
                <a:latin typeface="Bahnschrift Condensed" panose="020B0502040204020203" pitchFamily="34" charset="0"/>
              </a:rPr>
              <a:t>A MARZO 2024</a:t>
            </a:r>
          </a:p>
        </p:txBody>
      </p:sp>
      <p:sp>
        <p:nvSpPr>
          <p:cNvPr id="23" name="Forma libre: forma 22">
            <a:extLst>
              <a:ext uri="{FF2B5EF4-FFF2-40B4-BE49-F238E27FC236}">
                <a16:creationId xmlns:a16="http://schemas.microsoft.com/office/drawing/2014/main" id="{A16615CE-0416-44CC-8751-816ACA5008EF}"/>
              </a:ext>
            </a:extLst>
          </p:cNvPr>
          <p:cNvSpPr/>
          <p:nvPr/>
        </p:nvSpPr>
        <p:spPr>
          <a:xfrm>
            <a:off x="7034577" y="4616197"/>
            <a:ext cx="413568" cy="242122"/>
          </a:xfrm>
          <a:custGeom>
            <a:avLst/>
            <a:gdLst>
              <a:gd name="connsiteX0" fmla="*/ 169769 w 844460"/>
              <a:gd name="connsiteY0" fmla="*/ 634041 h 705302"/>
              <a:gd name="connsiteX1" fmla="*/ 682092 w 844460"/>
              <a:gd name="connsiteY1" fmla="*/ 530280 h 705302"/>
              <a:gd name="connsiteX2" fmla="*/ 844220 w 844460"/>
              <a:gd name="connsiteY2" fmla="*/ 335726 h 705302"/>
              <a:gd name="connsiteX3" fmla="*/ 656152 w 844460"/>
              <a:gd name="connsiteY3" fmla="*/ 30926 h 705302"/>
              <a:gd name="connsiteX4" fmla="*/ 280016 w 844460"/>
              <a:gd name="connsiteY4" fmla="*/ 37412 h 705302"/>
              <a:gd name="connsiteX5" fmla="*/ 40067 w 844460"/>
              <a:gd name="connsiteY5" fmla="*/ 270875 h 705302"/>
              <a:gd name="connsiteX6" fmla="*/ 53037 w 844460"/>
              <a:gd name="connsiteY6" fmla="*/ 491369 h 705302"/>
              <a:gd name="connsiteX7" fmla="*/ 552390 w 844460"/>
              <a:gd name="connsiteY7" fmla="*/ 679437 h 705302"/>
              <a:gd name="connsiteX8" fmla="*/ 610756 w 844460"/>
              <a:gd name="connsiteY8" fmla="*/ 698892 h 705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4460" h="705302">
                <a:moveTo>
                  <a:pt x="169769" y="634041"/>
                </a:moveTo>
                <a:cubicBezTo>
                  <a:pt x="369726" y="607020"/>
                  <a:pt x="569684" y="579999"/>
                  <a:pt x="682092" y="530280"/>
                </a:cubicBezTo>
                <a:cubicBezTo>
                  <a:pt x="794500" y="480561"/>
                  <a:pt x="848543" y="418952"/>
                  <a:pt x="844220" y="335726"/>
                </a:cubicBezTo>
                <a:cubicBezTo>
                  <a:pt x="839897" y="252500"/>
                  <a:pt x="750186" y="80645"/>
                  <a:pt x="656152" y="30926"/>
                </a:cubicBezTo>
                <a:cubicBezTo>
                  <a:pt x="562118" y="-18793"/>
                  <a:pt x="382697" y="-2579"/>
                  <a:pt x="280016" y="37412"/>
                </a:cubicBezTo>
                <a:cubicBezTo>
                  <a:pt x="177335" y="77403"/>
                  <a:pt x="77897" y="195215"/>
                  <a:pt x="40067" y="270875"/>
                </a:cubicBezTo>
                <a:cubicBezTo>
                  <a:pt x="2237" y="346534"/>
                  <a:pt x="-32350" y="423275"/>
                  <a:pt x="53037" y="491369"/>
                </a:cubicBezTo>
                <a:cubicBezTo>
                  <a:pt x="138424" y="559463"/>
                  <a:pt x="459437" y="644850"/>
                  <a:pt x="552390" y="679437"/>
                </a:cubicBezTo>
                <a:cubicBezTo>
                  <a:pt x="645343" y="714024"/>
                  <a:pt x="628049" y="706458"/>
                  <a:pt x="610756" y="69889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ln>
                <a:solidFill>
                  <a:srgbClr val="FF0000"/>
                </a:solidFill>
              </a:ln>
            </a:endParaRPr>
          </a:p>
        </p:txBody>
      </p:sp>
    </p:spTree>
    <p:extLst>
      <p:ext uri="{BB962C8B-B14F-4D97-AF65-F5344CB8AC3E}">
        <p14:creationId xmlns:p14="http://schemas.microsoft.com/office/powerpoint/2010/main" val="2134212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Shape 516"/>
        <p:cNvGrpSpPr/>
        <p:nvPr/>
      </p:nvGrpSpPr>
      <p:grpSpPr>
        <a:xfrm>
          <a:off x="0" y="0"/>
          <a:ext cx="0" cy="0"/>
          <a:chOff x="0" y="0"/>
          <a:chExt cx="0" cy="0"/>
        </a:xfrm>
      </p:grpSpPr>
      <p:sp>
        <p:nvSpPr>
          <p:cNvPr id="42" name="Datos 4">
            <a:extLst>
              <a:ext uri="{FF2B5EF4-FFF2-40B4-BE49-F238E27FC236}">
                <a16:creationId xmlns:a16="http://schemas.microsoft.com/office/drawing/2014/main" id="{3028FE1E-E12F-4C0A-BB2F-52A328EF8DAB}"/>
              </a:ext>
            </a:extLst>
          </p:cNvPr>
          <p:cNvSpPr/>
          <p:nvPr/>
        </p:nvSpPr>
        <p:spPr>
          <a:xfrm>
            <a:off x="-322217" y="304800"/>
            <a:ext cx="1349828" cy="414020"/>
          </a:xfrm>
          <a:prstGeom prst="flowChartInputOutpu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43" name="Google Shape;57;p15">
            <a:extLst>
              <a:ext uri="{FF2B5EF4-FFF2-40B4-BE49-F238E27FC236}">
                <a16:creationId xmlns:a16="http://schemas.microsoft.com/office/drawing/2014/main" id="{E38B5B95-06A2-4BD1-9870-530B95358D0A}"/>
              </a:ext>
            </a:extLst>
          </p:cNvPr>
          <p:cNvSpPr txBox="1">
            <a:spLocks/>
          </p:cNvSpPr>
          <p:nvPr/>
        </p:nvSpPr>
        <p:spPr>
          <a:xfrm>
            <a:off x="942314" y="161471"/>
            <a:ext cx="598047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45" name="Datos 7">
            <a:extLst>
              <a:ext uri="{FF2B5EF4-FFF2-40B4-BE49-F238E27FC236}">
                <a16:creationId xmlns:a16="http://schemas.microsoft.com/office/drawing/2014/main" id="{F449601F-AA41-41AD-B1E2-41F6628A5F54}"/>
              </a:ext>
            </a:extLst>
          </p:cNvPr>
          <p:cNvSpPr/>
          <p:nvPr/>
        </p:nvSpPr>
        <p:spPr>
          <a:xfrm>
            <a:off x="-374468" y="840014"/>
            <a:ext cx="1075509" cy="357868"/>
          </a:xfrm>
          <a:prstGeom prst="flowChartInputOutpu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46" name="Google Shape;57;p15">
            <a:extLst>
              <a:ext uri="{FF2B5EF4-FFF2-40B4-BE49-F238E27FC236}">
                <a16:creationId xmlns:a16="http://schemas.microsoft.com/office/drawing/2014/main" id="{D9C7B4E6-F9BB-4663-97D0-ED3B166443FE}"/>
              </a:ext>
            </a:extLst>
          </p:cNvPr>
          <p:cNvSpPr txBox="1">
            <a:spLocks/>
          </p:cNvSpPr>
          <p:nvPr/>
        </p:nvSpPr>
        <p:spPr>
          <a:xfrm>
            <a:off x="727535" y="806661"/>
            <a:ext cx="5257391" cy="42694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2400" dirty="0">
                <a:solidFill>
                  <a:schemeClr val="bg2"/>
                </a:solidFill>
                <a:latin typeface="Bahnschrift Condensed" panose="020B0502040204020203" pitchFamily="34" charset="0"/>
              </a:rPr>
              <a:t>EJECUCIÓN PRESUPUESTARIA A MARZO 2024</a:t>
            </a:r>
            <a:endParaRPr lang="es-MX" sz="2400" b="0" dirty="0">
              <a:solidFill>
                <a:schemeClr val="bg2"/>
              </a:solidFill>
              <a:latin typeface="Bahnschrift Condensed" panose="020B0502040204020203" pitchFamily="34" charset="0"/>
            </a:endParaRPr>
          </a:p>
        </p:txBody>
      </p:sp>
      <p:pic>
        <p:nvPicPr>
          <p:cNvPr id="3" name="Imagen 2">
            <a:extLst>
              <a:ext uri="{FF2B5EF4-FFF2-40B4-BE49-F238E27FC236}">
                <a16:creationId xmlns:a16="http://schemas.microsoft.com/office/drawing/2014/main" id="{2264464C-6507-4CE2-8258-2DCBA995FC3E}"/>
              </a:ext>
            </a:extLst>
          </p:cNvPr>
          <p:cNvPicPr>
            <a:picLocks noChangeAspect="1"/>
          </p:cNvPicPr>
          <p:nvPr/>
        </p:nvPicPr>
        <p:blipFill rotWithShape="1">
          <a:blip r:embed="rId3"/>
          <a:srcRect l="26099" t="14362" r="8499" b="18798"/>
          <a:stretch/>
        </p:blipFill>
        <p:spPr>
          <a:xfrm>
            <a:off x="836578" y="1197882"/>
            <a:ext cx="7075251" cy="3916602"/>
          </a:xfrm>
          <a:prstGeom prst="rect">
            <a:avLst/>
          </a:prstGeom>
        </p:spPr>
      </p:pic>
      <p:sp>
        <p:nvSpPr>
          <p:cNvPr id="5" name="Rectángulo 4">
            <a:extLst>
              <a:ext uri="{FF2B5EF4-FFF2-40B4-BE49-F238E27FC236}">
                <a16:creationId xmlns:a16="http://schemas.microsoft.com/office/drawing/2014/main" id="{80D96998-A79D-40EF-B5F4-0515340EFC24}"/>
              </a:ext>
            </a:extLst>
          </p:cNvPr>
          <p:cNvSpPr/>
          <p:nvPr/>
        </p:nvSpPr>
        <p:spPr>
          <a:xfrm>
            <a:off x="4669277" y="3832257"/>
            <a:ext cx="3488987" cy="16257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 name="CuadroTexto 9">
            <a:extLst>
              <a:ext uri="{FF2B5EF4-FFF2-40B4-BE49-F238E27FC236}">
                <a16:creationId xmlns:a16="http://schemas.microsoft.com/office/drawing/2014/main" id="{1C8BE609-F75E-44D7-98E8-BD7B676A4164}"/>
              </a:ext>
            </a:extLst>
          </p:cNvPr>
          <p:cNvSpPr txBox="1"/>
          <p:nvPr/>
        </p:nvSpPr>
        <p:spPr>
          <a:xfrm>
            <a:off x="8086928" y="3625992"/>
            <a:ext cx="985736"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13°</a:t>
            </a:r>
            <a:r>
              <a:rPr lang="es-CL" b="1" dirty="0">
                <a:solidFill>
                  <a:schemeClr val="bg2"/>
                </a:solidFill>
                <a:latin typeface="Bahnschrift Condensed" panose="020B0502040204020203" pitchFamily="34" charset="0"/>
              </a:rPr>
              <a:t>Lugar </a:t>
            </a:r>
          </a:p>
        </p:txBody>
      </p:sp>
      <p:sp>
        <p:nvSpPr>
          <p:cNvPr id="11" name="CuadroTexto 10">
            <a:extLst>
              <a:ext uri="{FF2B5EF4-FFF2-40B4-BE49-F238E27FC236}">
                <a16:creationId xmlns:a16="http://schemas.microsoft.com/office/drawing/2014/main" id="{4C43EFFC-5D94-45AB-BC2B-FE15B73A6AB6}"/>
              </a:ext>
            </a:extLst>
          </p:cNvPr>
          <p:cNvSpPr txBox="1"/>
          <p:nvPr/>
        </p:nvSpPr>
        <p:spPr>
          <a:xfrm>
            <a:off x="64185" y="4577090"/>
            <a:ext cx="717871" cy="523220"/>
          </a:xfrm>
          <a:prstGeom prst="rect">
            <a:avLst/>
          </a:prstGeom>
          <a:noFill/>
        </p:spPr>
        <p:txBody>
          <a:bodyPr wrap="square" rtlCol="0">
            <a:spAutoFit/>
          </a:bodyPr>
          <a:lstStyle/>
          <a:p>
            <a:pPr algn="ctr"/>
            <a:r>
              <a:rPr lang="es-CL" b="1" dirty="0">
                <a:solidFill>
                  <a:schemeClr val="bg2"/>
                </a:solidFill>
                <a:latin typeface="Bahnschrift Condensed" panose="020B0502040204020203" pitchFamily="34" charset="0"/>
              </a:rPr>
              <a:t>Fuente: DIPRES </a:t>
            </a:r>
          </a:p>
        </p:txBody>
      </p:sp>
    </p:spTree>
    <p:extLst>
      <p:ext uri="{BB962C8B-B14F-4D97-AF65-F5344CB8AC3E}">
        <p14:creationId xmlns:p14="http://schemas.microsoft.com/office/powerpoint/2010/main" val="1103393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53958" y="3024016"/>
            <a:ext cx="8307421" cy="830997"/>
          </a:xfrm>
          <a:prstGeom prst="rect">
            <a:avLst/>
          </a:prstGeom>
          <a:noFill/>
        </p:spPr>
        <p:txBody>
          <a:bodyPr wrap="square">
            <a:spAutoFit/>
          </a:bodyPr>
          <a:lstStyle/>
          <a:p>
            <a:pPr algn="just"/>
            <a:r>
              <a:rPr lang="es-MX" sz="1600" dirty="0">
                <a:solidFill>
                  <a:schemeClr val="accent2">
                    <a:lumMod val="75000"/>
                  </a:schemeClr>
                </a:solidFill>
                <a:latin typeface="Bahnschrift Condensed" panose="020B0502040204020203" pitchFamily="34" charset="0"/>
                <a:cs typeface="Leelawadee" panose="020B0502040204020203" pitchFamily="34" charset="-34"/>
              </a:rPr>
              <a:t>Corresponde a los estudios (iniciados el 2021):</a:t>
            </a:r>
          </a:p>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Análisis Antecedentes para generar instrumentos de gestión ambiental cuenca del Río Bueno (recién contratado).</a:t>
            </a:r>
          </a:p>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Diagnóstico Integral de Humedales, Región de Los Ríos (terminando).</a:t>
            </a: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5221841" y="3854190"/>
            <a:ext cx="3325529"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$0</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5" name="CuadroTexto 14">
            <a:extLst>
              <a:ext uri="{FF2B5EF4-FFF2-40B4-BE49-F238E27FC236}">
                <a16:creationId xmlns:a16="http://schemas.microsoft.com/office/drawing/2014/main" id="{5BF57761-4732-44F2-993D-E6AD938B83EC}"/>
              </a:ext>
            </a:extLst>
          </p:cNvPr>
          <p:cNvSpPr txBox="1"/>
          <p:nvPr/>
        </p:nvSpPr>
        <p:spPr>
          <a:xfrm>
            <a:off x="119377" y="1661995"/>
            <a:ext cx="2809084"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M$ 374.787</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6413862"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3" name="Conector recto de flecha 22">
            <a:extLst>
              <a:ext uri="{FF2B5EF4-FFF2-40B4-BE49-F238E27FC236}">
                <a16:creationId xmlns:a16="http://schemas.microsoft.com/office/drawing/2014/main" id="{5BB12B61-678A-43E6-A03E-368BC175F099}"/>
              </a:ext>
            </a:extLst>
          </p:cNvPr>
          <p:cNvCxnSpPr>
            <a:cxnSpLocks/>
          </p:cNvCxnSpPr>
          <p:nvPr/>
        </p:nvCxnSpPr>
        <p:spPr>
          <a:xfrm>
            <a:off x="2669056" y="1947620"/>
            <a:ext cx="1301684"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4" name="Rectángulo 23">
            <a:extLst>
              <a:ext uri="{FF2B5EF4-FFF2-40B4-BE49-F238E27FC236}">
                <a16:creationId xmlns:a16="http://schemas.microsoft.com/office/drawing/2014/main" id="{CBA51F3E-C577-43B9-830F-902D40A9492A}"/>
              </a:ext>
            </a:extLst>
          </p:cNvPr>
          <p:cNvSpPr/>
          <p:nvPr/>
        </p:nvSpPr>
        <p:spPr>
          <a:xfrm>
            <a:off x="4066163" y="1661995"/>
            <a:ext cx="4892094"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22 – Bienes y Servicios de Consumo,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6">
                    <a:lumMod val="75000"/>
                  </a:schemeClr>
                </a:solidFill>
                <a:latin typeface="Bahnschrift Condensed" panose="020B0502040204020203" pitchFamily="34" charset="0"/>
                <a:cs typeface="Leelawadee" panose="020B0502040204020203" pitchFamily="34" charset="-34"/>
              </a:rPr>
              <a:t>0,5%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inversión regional del Gobierno Regional.</a:t>
            </a:r>
          </a:p>
        </p:txBody>
      </p:sp>
    </p:spTree>
    <p:extLst>
      <p:ext uri="{BB962C8B-B14F-4D97-AF65-F5344CB8AC3E}">
        <p14:creationId xmlns:p14="http://schemas.microsoft.com/office/powerpoint/2010/main" val="3522006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E6A564F-BC76-4244-B00E-1D29C0878AE6}"/>
              </a:ext>
            </a:extLst>
          </p:cNvPr>
          <p:cNvPicPr>
            <a:picLocks noChangeAspect="1"/>
          </p:cNvPicPr>
          <p:nvPr/>
        </p:nvPicPr>
        <p:blipFill>
          <a:blip r:embed="rId3"/>
          <a:stretch>
            <a:fillRect/>
          </a:stretch>
        </p:blipFill>
        <p:spPr>
          <a:xfrm>
            <a:off x="5529943" y="2571750"/>
            <a:ext cx="3477868" cy="2175047"/>
          </a:xfrm>
          <a:prstGeom prst="rect">
            <a:avLst/>
          </a:prstGeom>
        </p:spPr>
      </p:pic>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61754" y="2918491"/>
            <a:ext cx="1505457" cy="1384995"/>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$0</a:t>
            </a:r>
          </a:p>
          <a:p>
            <a:pPr algn="ctr"/>
            <a:r>
              <a:rPr lang="es-CL" sz="2400" b="1" dirty="0">
                <a:solidFill>
                  <a:schemeClr val="accent6">
                    <a:lumMod val="75000"/>
                  </a:schemeClr>
                </a:solidFill>
                <a:latin typeface="Bahnschrift Condensed" panose="020B0502040204020203" pitchFamily="34" charset="0"/>
                <a:sym typeface="Fira Sans"/>
              </a:rPr>
              <a:t>Presupuesto</a:t>
            </a:r>
          </a:p>
          <a:p>
            <a:pPr algn="ctr"/>
            <a:r>
              <a:rPr lang="es-CL" sz="2400" b="1" dirty="0">
                <a:solidFill>
                  <a:schemeClr val="accent6">
                    <a:lumMod val="75000"/>
                  </a:schemeClr>
                </a:solidFill>
                <a:latin typeface="Bahnschrift Condensed" panose="020B0502040204020203" pitchFamily="34" charset="0"/>
                <a:sym typeface="Fira Sans"/>
              </a:rPr>
              <a:t> Devengado</a:t>
            </a:r>
          </a:p>
        </p:txBody>
      </p:sp>
      <p:sp>
        <p:nvSpPr>
          <p:cNvPr id="15" name="CuadroTexto 14">
            <a:extLst>
              <a:ext uri="{FF2B5EF4-FFF2-40B4-BE49-F238E27FC236}">
                <a16:creationId xmlns:a16="http://schemas.microsoft.com/office/drawing/2014/main" id="{5BF57761-4732-44F2-993D-E6AD938B83EC}"/>
              </a:ext>
            </a:extLst>
          </p:cNvPr>
          <p:cNvSpPr txBox="1"/>
          <p:nvPr/>
        </p:nvSpPr>
        <p:spPr>
          <a:xfrm>
            <a:off x="66387" y="1593254"/>
            <a:ext cx="2955944"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M$ 18.318.026</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6413862"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3" name="Conector recto de flecha 22">
            <a:extLst>
              <a:ext uri="{FF2B5EF4-FFF2-40B4-BE49-F238E27FC236}">
                <a16:creationId xmlns:a16="http://schemas.microsoft.com/office/drawing/2014/main" id="{5BB12B61-678A-43E6-A03E-368BC175F099}"/>
              </a:ext>
            </a:extLst>
          </p:cNvPr>
          <p:cNvCxnSpPr>
            <a:cxnSpLocks/>
          </p:cNvCxnSpPr>
          <p:nvPr/>
        </p:nvCxnSpPr>
        <p:spPr>
          <a:xfrm>
            <a:off x="2899756" y="1877161"/>
            <a:ext cx="1301684"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4" name="Rectángulo 23">
            <a:extLst>
              <a:ext uri="{FF2B5EF4-FFF2-40B4-BE49-F238E27FC236}">
                <a16:creationId xmlns:a16="http://schemas.microsoft.com/office/drawing/2014/main" id="{CBA51F3E-C577-43B9-830F-902D40A9492A}"/>
              </a:ext>
            </a:extLst>
          </p:cNvPr>
          <p:cNvSpPr/>
          <p:nvPr/>
        </p:nvSpPr>
        <p:spPr>
          <a:xfrm>
            <a:off x="4338535" y="1417944"/>
            <a:ext cx="4597941"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24 – Transferencias Corrientes</a:t>
            </a:r>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6">
                    <a:lumMod val="75000"/>
                  </a:schemeClr>
                </a:solidFill>
                <a:latin typeface="Bahnschrift Condensed" panose="020B0502040204020203" pitchFamily="34" charset="0"/>
                <a:cs typeface="Leelawadee" panose="020B0502040204020203" pitchFamily="34" charset="-34"/>
              </a:rPr>
              <a:t>25,2%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inversión regional del Gobierno Regional</a:t>
            </a:r>
            <a:r>
              <a:rPr lang="es-CL" sz="1200" dirty="0">
                <a:solidFill>
                  <a:schemeClr val="bg2"/>
                </a:solidFill>
                <a:latin typeface="Bahnschrift Condensed" panose="020B0502040204020203" pitchFamily="34" charset="0"/>
                <a:cs typeface="Leelawadee" panose="020B0502040204020203" pitchFamily="34" charset="-34"/>
              </a:rPr>
              <a:t>.</a:t>
            </a:r>
          </a:p>
        </p:txBody>
      </p:sp>
      <p:graphicFrame>
        <p:nvGraphicFramePr>
          <p:cNvPr id="4" name="Objeto 3">
            <a:extLst>
              <a:ext uri="{FF2B5EF4-FFF2-40B4-BE49-F238E27FC236}">
                <a16:creationId xmlns:a16="http://schemas.microsoft.com/office/drawing/2014/main" id="{43633DDC-7A13-4882-AB78-66065D92D3BC}"/>
              </a:ext>
            </a:extLst>
          </p:cNvPr>
          <p:cNvGraphicFramePr>
            <a:graphicFrameLocks noChangeAspect="1"/>
          </p:cNvGraphicFramePr>
          <p:nvPr>
            <p:extLst>
              <p:ext uri="{D42A27DB-BD31-4B8C-83A1-F6EECF244321}">
                <p14:modId xmlns:p14="http://schemas.microsoft.com/office/powerpoint/2010/main" val="3108212351"/>
              </p:ext>
            </p:extLst>
          </p:nvPr>
        </p:nvGraphicFramePr>
        <p:xfrm>
          <a:off x="1596239" y="2571751"/>
          <a:ext cx="3875649" cy="2175046"/>
        </p:xfrm>
        <a:graphic>
          <a:graphicData uri="http://schemas.openxmlformats.org/presentationml/2006/ole">
            <mc:AlternateContent xmlns:mc="http://schemas.openxmlformats.org/markup-compatibility/2006">
              <mc:Choice xmlns:v="urn:schemas-microsoft-com:vml" Requires="v">
                <p:oleObj spid="_x0000_s1057" name="Worksheet" r:id="rId4" imgW="5991225" imgH="3362325" progId="Excel.Sheet.8">
                  <p:embed/>
                </p:oleObj>
              </mc:Choice>
              <mc:Fallback>
                <p:oleObj name="Worksheet" r:id="rId4" imgW="5991225" imgH="3362325" progId="Excel.Sheet.8">
                  <p:embed/>
                  <p:pic>
                    <p:nvPicPr>
                      <p:cNvPr id="0" name=""/>
                      <p:cNvPicPr/>
                      <p:nvPr/>
                    </p:nvPicPr>
                    <p:blipFill>
                      <a:blip r:embed="rId5"/>
                      <a:stretch>
                        <a:fillRect/>
                      </a:stretch>
                    </p:blipFill>
                    <p:spPr>
                      <a:xfrm>
                        <a:off x="1596239" y="2571751"/>
                        <a:ext cx="3875649" cy="2175046"/>
                      </a:xfrm>
                      <a:prstGeom prst="rect">
                        <a:avLst/>
                      </a:prstGeom>
                    </p:spPr>
                  </p:pic>
                </p:oleObj>
              </mc:Fallback>
            </mc:AlternateContent>
          </a:graphicData>
        </a:graphic>
      </p:graphicFrame>
    </p:spTree>
    <p:extLst>
      <p:ext uri="{BB962C8B-B14F-4D97-AF65-F5344CB8AC3E}">
        <p14:creationId xmlns:p14="http://schemas.microsoft.com/office/powerpoint/2010/main" val="2669624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15" name="CuadroTexto 14">
            <a:extLst>
              <a:ext uri="{FF2B5EF4-FFF2-40B4-BE49-F238E27FC236}">
                <a16:creationId xmlns:a16="http://schemas.microsoft.com/office/drawing/2014/main" id="{5BF57761-4732-44F2-993D-E6AD938B83EC}"/>
              </a:ext>
            </a:extLst>
          </p:cNvPr>
          <p:cNvSpPr txBox="1"/>
          <p:nvPr/>
        </p:nvSpPr>
        <p:spPr>
          <a:xfrm>
            <a:off x="459024" y="1410789"/>
            <a:ext cx="2542308"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M$ 6.000.000</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6413862"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3" name="Conector recto de flecha 22">
            <a:extLst>
              <a:ext uri="{FF2B5EF4-FFF2-40B4-BE49-F238E27FC236}">
                <a16:creationId xmlns:a16="http://schemas.microsoft.com/office/drawing/2014/main" id="{5BB12B61-678A-43E6-A03E-368BC175F099}"/>
              </a:ext>
            </a:extLst>
          </p:cNvPr>
          <p:cNvCxnSpPr>
            <a:cxnSpLocks/>
          </p:cNvCxnSpPr>
          <p:nvPr/>
        </p:nvCxnSpPr>
        <p:spPr>
          <a:xfrm>
            <a:off x="3057572" y="1683932"/>
            <a:ext cx="1650615"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4" name="Rectángulo 23">
            <a:extLst>
              <a:ext uri="{FF2B5EF4-FFF2-40B4-BE49-F238E27FC236}">
                <a16:creationId xmlns:a16="http://schemas.microsoft.com/office/drawing/2014/main" id="{CBA51F3E-C577-43B9-830F-902D40A9492A}"/>
              </a:ext>
            </a:extLst>
          </p:cNvPr>
          <p:cNvSpPr/>
          <p:nvPr/>
        </p:nvSpPr>
        <p:spPr>
          <a:xfrm>
            <a:off x="4995045" y="1286805"/>
            <a:ext cx="3973735" cy="1261884"/>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29–Adquisiciones de Activos no Financieros</a:t>
            </a:r>
            <a:r>
              <a:rPr lang="es-CL"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6">
                    <a:lumMod val="75000"/>
                  </a:schemeClr>
                </a:solidFill>
                <a:latin typeface="Bahnschrift Condensed" panose="020B0502040204020203" pitchFamily="34" charset="0"/>
                <a:cs typeface="Leelawadee" panose="020B0502040204020203" pitchFamily="34" charset="-34"/>
              </a:rPr>
              <a:t>8,2%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inversión regional del Gobierno Regional.</a:t>
            </a:r>
          </a:p>
        </p:txBody>
      </p:sp>
      <p:pic>
        <p:nvPicPr>
          <p:cNvPr id="2" name="Imagen 1">
            <a:extLst>
              <a:ext uri="{FF2B5EF4-FFF2-40B4-BE49-F238E27FC236}">
                <a16:creationId xmlns:a16="http://schemas.microsoft.com/office/drawing/2014/main" id="{C2A78AC3-F86C-4A5E-A888-C18A299A7286}"/>
              </a:ext>
            </a:extLst>
          </p:cNvPr>
          <p:cNvPicPr>
            <a:picLocks noChangeAspect="1"/>
          </p:cNvPicPr>
          <p:nvPr/>
        </p:nvPicPr>
        <p:blipFill>
          <a:blip r:embed="rId2"/>
          <a:stretch>
            <a:fillRect/>
          </a:stretch>
        </p:blipFill>
        <p:spPr>
          <a:xfrm>
            <a:off x="5641634" y="2523868"/>
            <a:ext cx="2680555" cy="1708675"/>
          </a:xfrm>
          <a:prstGeom prst="rect">
            <a:avLst/>
          </a:prstGeom>
        </p:spPr>
      </p:pic>
      <p:sp>
        <p:nvSpPr>
          <p:cNvPr id="22" name="CuadroTexto 21"/>
          <p:cNvSpPr txBox="1"/>
          <p:nvPr/>
        </p:nvSpPr>
        <p:spPr>
          <a:xfrm>
            <a:off x="5536445" y="4155841"/>
            <a:ext cx="3156916" cy="1015663"/>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15,9%</a:t>
            </a:r>
          </a:p>
          <a:p>
            <a:pPr algn="ctr"/>
            <a:r>
              <a:rPr lang="es-CL" sz="2400" b="1" dirty="0">
                <a:solidFill>
                  <a:schemeClr val="accent6">
                    <a:lumMod val="75000"/>
                  </a:schemeClr>
                </a:solidFill>
                <a:latin typeface="Bahnschrift Condensed" panose="020B0502040204020203" pitchFamily="34" charset="0"/>
                <a:sym typeface="Fira Sans"/>
              </a:rPr>
              <a:t>Presupuesto Devengado</a:t>
            </a:r>
          </a:p>
        </p:txBody>
      </p:sp>
      <p:pic>
        <p:nvPicPr>
          <p:cNvPr id="8" name="Imagen 7">
            <a:extLst>
              <a:ext uri="{FF2B5EF4-FFF2-40B4-BE49-F238E27FC236}">
                <a16:creationId xmlns:a16="http://schemas.microsoft.com/office/drawing/2014/main" id="{A9CB64AA-0AAD-4912-94E9-4E3F020B6C10}"/>
              </a:ext>
            </a:extLst>
          </p:cNvPr>
          <p:cNvPicPr>
            <a:picLocks noChangeAspect="1"/>
          </p:cNvPicPr>
          <p:nvPr/>
        </p:nvPicPr>
        <p:blipFill>
          <a:blip r:embed="rId3"/>
          <a:stretch>
            <a:fillRect/>
          </a:stretch>
        </p:blipFill>
        <p:spPr>
          <a:xfrm>
            <a:off x="127343" y="1948045"/>
            <a:ext cx="4867700" cy="3088036"/>
          </a:xfrm>
          <a:prstGeom prst="rect">
            <a:avLst/>
          </a:prstGeom>
        </p:spPr>
      </p:pic>
    </p:spTree>
    <p:extLst>
      <p:ext uri="{BB962C8B-B14F-4D97-AF65-F5344CB8AC3E}">
        <p14:creationId xmlns:p14="http://schemas.microsoft.com/office/powerpoint/2010/main" val="146636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23" name="Rectángulo 22">
            <a:extLst>
              <a:ext uri="{FF2B5EF4-FFF2-40B4-BE49-F238E27FC236}">
                <a16:creationId xmlns:a16="http://schemas.microsoft.com/office/drawing/2014/main" id="{55FD23F0-FD66-4A12-B4D6-A588ACE14D3D}"/>
              </a:ext>
            </a:extLst>
          </p:cNvPr>
          <p:cNvSpPr/>
          <p:nvPr/>
        </p:nvSpPr>
        <p:spPr>
          <a:xfrm>
            <a:off x="3585518" y="4086263"/>
            <a:ext cx="57019" cy="231317"/>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4" name="Rectángulo 23">
            <a:extLst>
              <a:ext uri="{FF2B5EF4-FFF2-40B4-BE49-F238E27FC236}">
                <a16:creationId xmlns:a16="http://schemas.microsoft.com/office/drawing/2014/main" id="{61A09F1A-9D2F-40E4-8738-8CF4D82DF014}"/>
              </a:ext>
            </a:extLst>
          </p:cNvPr>
          <p:cNvSpPr/>
          <p:nvPr/>
        </p:nvSpPr>
        <p:spPr>
          <a:xfrm>
            <a:off x="5263959" y="4086909"/>
            <a:ext cx="57019" cy="231317"/>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5" name="Google Shape;997;p42"/>
          <p:cNvSpPr txBox="1"/>
          <p:nvPr/>
        </p:nvSpPr>
        <p:spPr>
          <a:xfrm>
            <a:off x="2512745" y="692468"/>
            <a:ext cx="3917766" cy="1077951"/>
          </a:xfrm>
          <a:prstGeom prst="rect">
            <a:avLst/>
          </a:prstGeom>
          <a:noFill/>
          <a:ln>
            <a:noFill/>
          </a:ln>
        </p:spPr>
        <p:txBody>
          <a:bodyPr spcFirstLastPara="1" wrap="square" lIns="91425" tIns="91425" rIns="91425" bIns="91425" anchor="ctr" anchorCtr="0">
            <a:noAutofit/>
          </a:bodyPr>
          <a:lstStyle/>
          <a:p>
            <a:pPr lvl="0" algn="ctr">
              <a:buClr>
                <a:schemeClr val="dk1"/>
              </a:buClr>
              <a:buSzPts val="1100"/>
            </a:pPr>
            <a:r>
              <a:rPr lang="es-CL" sz="1800" b="1" dirty="0">
                <a:solidFill>
                  <a:schemeClr val="bg2"/>
                </a:solidFill>
              </a:rPr>
              <a:t>Ley </a:t>
            </a:r>
            <a:r>
              <a:rPr lang="es-CL" sz="1800" b="1" dirty="0" err="1">
                <a:solidFill>
                  <a:schemeClr val="bg2"/>
                </a:solidFill>
              </a:rPr>
              <a:t>N°</a:t>
            </a:r>
            <a:r>
              <a:rPr lang="es-CL" sz="1800" b="1" dirty="0">
                <a:solidFill>
                  <a:schemeClr val="bg2"/>
                </a:solidFill>
              </a:rPr>
              <a:t> 21.640</a:t>
            </a:r>
          </a:p>
          <a:p>
            <a:pPr lvl="0" algn="ctr">
              <a:buClr>
                <a:schemeClr val="dk1"/>
              </a:buClr>
              <a:buSzPts val="1100"/>
            </a:pPr>
            <a:r>
              <a:rPr lang="es-CL" b="1" dirty="0">
                <a:solidFill>
                  <a:schemeClr val="bg2"/>
                </a:solidFill>
              </a:rPr>
              <a:t>Presupuesto del Sector Público año 2024</a:t>
            </a:r>
            <a:endParaRPr b="1" u="sng" dirty="0">
              <a:solidFill>
                <a:schemeClr val="bg2"/>
              </a:solidFill>
              <a:latin typeface="Fira Sans Extra Condensed Medium"/>
              <a:ea typeface="Fira Sans Extra Condensed Medium"/>
              <a:cs typeface="Fira Sans Extra Condensed Medium"/>
              <a:sym typeface="Fira Sans Extra Condensed Medium"/>
            </a:endParaRPr>
          </a:p>
        </p:txBody>
      </p:sp>
      <p:sp>
        <p:nvSpPr>
          <p:cNvPr id="31" name="Google Shape;521;p28"/>
          <p:cNvSpPr txBox="1"/>
          <p:nvPr/>
        </p:nvSpPr>
        <p:spPr>
          <a:xfrm>
            <a:off x="2538467" y="1995975"/>
            <a:ext cx="4067065" cy="787681"/>
          </a:xfrm>
          <a:prstGeom prst="rect">
            <a:avLst/>
          </a:prstGeom>
          <a:noFill/>
          <a:ln>
            <a:noFill/>
          </a:ln>
        </p:spPr>
        <p:txBody>
          <a:bodyPr spcFirstLastPara="1" wrap="square" lIns="91425" tIns="91425" rIns="91425" bIns="91425" anchor="ctr" anchorCtr="0">
            <a:noAutofit/>
          </a:bodyPr>
          <a:lstStyle/>
          <a:p>
            <a:pPr lvl="0" algn="ctr"/>
            <a:r>
              <a:rPr lang="es-CL" sz="1000" b="1" dirty="0">
                <a:solidFill>
                  <a:schemeClr val="accent6">
                    <a:lumMod val="75000"/>
                  </a:schemeClr>
                </a:solidFill>
              </a:rPr>
              <a:t>MONTO GLOBAL </a:t>
            </a:r>
          </a:p>
          <a:p>
            <a:pPr lvl="0" algn="ctr"/>
            <a:r>
              <a:rPr lang="es-CL" sz="1000" b="1" dirty="0">
                <a:solidFill>
                  <a:schemeClr val="accent6">
                    <a:lumMod val="75000"/>
                  </a:schemeClr>
                </a:solidFill>
              </a:rPr>
              <a:t>FINANCIAMIENTO GOBIERNOS REGIONALES </a:t>
            </a:r>
          </a:p>
          <a:p>
            <a:pPr lvl="0" algn="ctr"/>
            <a:r>
              <a:rPr lang="es-CL" sz="2800" b="1" dirty="0">
                <a:solidFill>
                  <a:schemeClr val="accent6">
                    <a:lumMod val="75000"/>
                  </a:schemeClr>
                </a:solidFill>
              </a:rPr>
              <a:t>M$ 1.765.548.525 </a:t>
            </a:r>
            <a:r>
              <a:rPr lang="es-CL" sz="1600" b="1" dirty="0">
                <a:solidFill>
                  <a:schemeClr val="accent6">
                    <a:lumMod val="75000"/>
                  </a:schemeClr>
                </a:solidFill>
              </a:rPr>
              <a:t>(17,7%)</a:t>
            </a:r>
          </a:p>
        </p:txBody>
      </p:sp>
      <p:sp>
        <p:nvSpPr>
          <p:cNvPr id="32" name="Flecha derecha 31"/>
          <p:cNvSpPr/>
          <p:nvPr/>
        </p:nvSpPr>
        <p:spPr>
          <a:xfrm rot="5400000">
            <a:off x="4353790" y="1527982"/>
            <a:ext cx="436417" cy="386474"/>
          </a:xfrm>
          <a:prstGeom prst="rightArrow">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L"/>
          </a:p>
        </p:txBody>
      </p:sp>
      <p:sp>
        <p:nvSpPr>
          <p:cNvPr id="22" name="Forma libre 21"/>
          <p:cNvSpPr/>
          <p:nvPr/>
        </p:nvSpPr>
        <p:spPr>
          <a:xfrm rot="16200000">
            <a:off x="1422771" y="4502652"/>
            <a:ext cx="360811" cy="23754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bg2"/>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400" kern="1200"/>
          </a:p>
        </p:txBody>
      </p:sp>
      <p:sp>
        <p:nvSpPr>
          <p:cNvPr id="26" name="Rectángulo 25"/>
          <p:cNvSpPr/>
          <p:nvPr/>
        </p:nvSpPr>
        <p:spPr>
          <a:xfrm>
            <a:off x="1825134" y="4300835"/>
            <a:ext cx="2553651" cy="680468"/>
          </a:xfrm>
          <a:prstGeom prst="rect">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sz="1400" b="1" dirty="0"/>
              <a:t>FUNCIONAMIENTO</a:t>
            </a:r>
          </a:p>
          <a:p>
            <a:pPr algn="ctr"/>
            <a:r>
              <a:rPr lang="es-CL" sz="2400" b="1" dirty="0"/>
              <a:t>M$ 6.833.943</a:t>
            </a:r>
          </a:p>
        </p:txBody>
      </p:sp>
      <p:sp>
        <p:nvSpPr>
          <p:cNvPr id="33" name="Rectángulo 32"/>
          <p:cNvSpPr/>
          <p:nvPr/>
        </p:nvSpPr>
        <p:spPr>
          <a:xfrm>
            <a:off x="4637656" y="4300834"/>
            <a:ext cx="2553651" cy="680468"/>
          </a:xfrm>
          <a:prstGeom prst="rect">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b="1" dirty="0"/>
              <a:t>INVERSIÓN REGIONAL</a:t>
            </a:r>
          </a:p>
          <a:p>
            <a:pPr algn="ctr"/>
            <a:r>
              <a:rPr lang="es-CL" sz="2400" b="1" dirty="0"/>
              <a:t>M$ 72.792.376</a:t>
            </a:r>
          </a:p>
        </p:txBody>
      </p:sp>
      <p:sp>
        <p:nvSpPr>
          <p:cNvPr id="35" name="CuadroTexto 34"/>
          <p:cNvSpPr txBox="1"/>
          <p:nvPr/>
        </p:nvSpPr>
        <p:spPr>
          <a:xfrm>
            <a:off x="277483" y="4234437"/>
            <a:ext cx="1234499" cy="519886"/>
          </a:xfrm>
          <a:prstGeom prst="rect">
            <a:avLst/>
          </a:prstGeom>
          <a:noFill/>
        </p:spPr>
        <p:txBody>
          <a:bodyPr wrap="square" rtlCol="0">
            <a:spAutoFit/>
          </a:bodyPr>
          <a:lstStyle/>
          <a:p>
            <a:pPr lvl="0" algn="just">
              <a:lnSpc>
                <a:spcPct val="107000"/>
              </a:lnSpc>
              <a:spcAft>
                <a:spcPts val="0"/>
              </a:spcAft>
            </a:pPr>
            <a:r>
              <a:rPr lang="es-CL" sz="2800" b="1" dirty="0">
                <a:solidFill>
                  <a:schemeClr val="bg2"/>
                </a:solidFill>
              </a:rPr>
              <a:t>+6,5%</a:t>
            </a:r>
          </a:p>
        </p:txBody>
      </p:sp>
      <p:sp>
        <p:nvSpPr>
          <p:cNvPr id="37" name="Google Shape;57;p15"/>
          <p:cNvSpPr txBox="1">
            <a:spLocks/>
          </p:cNvSpPr>
          <p:nvPr/>
        </p:nvSpPr>
        <p:spPr>
          <a:xfrm>
            <a:off x="487680" y="111239"/>
            <a:ext cx="722811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2"/>
                </a:solidFill>
                <a:latin typeface="Bahnschrift Condensed" panose="020B0502040204020203" pitchFamily="34" charset="0"/>
              </a:rPr>
              <a:t>FINANCIAMIENTO GOBIERNOS REGIONALES</a:t>
            </a:r>
            <a:endParaRPr lang="es-MX" sz="3800" b="0" dirty="0">
              <a:solidFill>
                <a:schemeClr val="bg2"/>
              </a:solidFill>
              <a:latin typeface="Bahnschrift Condensed" panose="020B0502040204020203" pitchFamily="34" charset="0"/>
            </a:endParaRPr>
          </a:p>
        </p:txBody>
      </p:sp>
      <p:sp>
        <p:nvSpPr>
          <p:cNvPr id="7" name="Llamada rectangular redondeada 6"/>
          <p:cNvSpPr/>
          <p:nvPr/>
        </p:nvSpPr>
        <p:spPr>
          <a:xfrm>
            <a:off x="6700644" y="2136760"/>
            <a:ext cx="2352362" cy="646896"/>
          </a:xfrm>
          <a:prstGeom prst="wedgeRoundRectCallout">
            <a:avLst>
              <a:gd name="adj1" fmla="val -61115"/>
              <a:gd name="adj2" fmla="val 36574"/>
              <a:gd name="adj3" fmla="val 16667"/>
            </a:avLst>
          </a:prstGeom>
          <a:noFill/>
          <a:ln w="12700">
            <a:solidFill>
              <a:srgbClr val="0099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sz="1050" b="1" dirty="0">
                <a:solidFill>
                  <a:schemeClr val="accent2"/>
                </a:solidFill>
              </a:rPr>
              <a:t>Año 2021 M$ 1.480.283.909</a:t>
            </a:r>
          </a:p>
          <a:p>
            <a:r>
              <a:rPr lang="es-CL" sz="1050" b="1" dirty="0">
                <a:solidFill>
                  <a:schemeClr val="accent2"/>
                </a:solidFill>
              </a:rPr>
              <a:t>Año 2022 M$ 1.440.701.017 </a:t>
            </a:r>
            <a:r>
              <a:rPr lang="es-CL" sz="900" b="1" dirty="0">
                <a:solidFill>
                  <a:schemeClr val="accent2"/>
                </a:solidFill>
              </a:rPr>
              <a:t>(-2,7)</a:t>
            </a:r>
          </a:p>
          <a:p>
            <a:r>
              <a:rPr lang="es-CL" sz="1050" b="1" dirty="0">
                <a:solidFill>
                  <a:schemeClr val="accent2"/>
                </a:solidFill>
              </a:rPr>
              <a:t>Año 2023 M$ 1.608.616.229 </a:t>
            </a:r>
            <a:r>
              <a:rPr lang="es-CL" sz="900" b="1" dirty="0">
                <a:solidFill>
                  <a:schemeClr val="accent2"/>
                </a:solidFill>
              </a:rPr>
              <a:t>(11,7%)</a:t>
            </a:r>
          </a:p>
        </p:txBody>
      </p:sp>
      <p:sp>
        <p:nvSpPr>
          <p:cNvPr id="39" name="Flecha derecha 38"/>
          <p:cNvSpPr/>
          <p:nvPr/>
        </p:nvSpPr>
        <p:spPr>
          <a:xfrm rot="5400000">
            <a:off x="4353790" y="2815975"/>
            <a:ext cx="436417" cy="386474"/>
          </a:xfrm>
          <a:prstGeom prst="rightArrow">
            <a:avLst/>
          </a:prstGeom>
          <a:solidFill>
            <a:schemeClr val="accent6">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L"/>
          </a:p>
        </p:txBody>
      </p:sp>
      <p:sp>
        <p:nvSpPr>
          <p:cNvPr id="40" name="Google Shape;521;p28"/>
          <p:cNvSpPr txBox="1"/>
          <p:nvPr/>
        </p:nvSpPr>
        <p:spPr>
          <a:xfrm>
            <a:off x="2636103" y="3175449"/>
            <a:ext cx="3871794" cy="787681"/>
          </a:xfrm>
          <a:prstGeom prst="rect">
            <a:avLst/>
          </a:prstGeom>
          <a:noFill/>
          <a:ln>
            <a:noFill/>
          </a:ln>
        </p:spPr>
        <p:txBody>
          <a:bodyPr spcFirstLastPara="1" wrap="square" lIns="91425" tIns="91425" rIns="91425" bIns="91425" anchor="ctr" anchorCtr="0">
            <a:noAutofit/>
          </a:bodyPr>
          <a:lstStyle/>
          <a:p>
            <a:pPr lvl="0" algn="ctr"/>
            <a:r>
              <a:rPr lang="es-CL" sz="1000" b="1" dirty="0">
                <a:solidFill>
                  <a:schemeClr val="bg2"/>
                </a:solidFill>
              </a:rPr>
              <a:t>PRESUPUESTO GOBIERNO REGIONAL DE LOS RÍOS</a:t>
            </a:r>
          </a:p>
          <a:p>
            <a:pPr lvl="0" algn="ctr"/>
            <a:r>
              <a:rPr lang="es-CL" sz="2800" b="1" dirty="0">
                <a:solidFill>
                  <a:schemeClr val="bg2"/>
                </a:solidFill>
              </a:rPr>
              <a:t>M$ 79.626.319 </a:t>
            </a:r>
            <a:r>
              <a:rPr lang="es-CL" b="1" dirty="0">
                <a:solidFill>
                  <a:schemeClr val="bg2"/>
                </a:solidFill>
              </a:rPr>
              <a:t>(16,1%)</a:t>
            </a:r>
          </a:p>
        </p:txBody>
      </p:sp>
      <p:sp>
        <p:nvSpPr>
          <p:cNvPr id="41" name="Forma libre 40"/>
          <p:cNvSpPr/>
          <p:nvPr/>
        </p:nvSpPr>
        <p:spPr>
          <a:xfrm rot="16200000">
            <a:off x="7202980" y="4491570"/>
            <a:ext cx="360811" cy="259251"/>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bg2"/>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400" kern="1200"/>
          </a:p>
        </p:txBody>
      </p:sp>
      <p:sp>
        <p:nvSpPr>
          <p:cNvPr id="42" name="CuadroTexto 41"/>
          <p:cNvSpPr txBox="1"/>
          <p:nvPr/>
        </p:nvSpPr>
        <p:spPr>
          <a:xfrm>
            <a:off x="7575464" y="4234437"/>
            <a:ext cx="1477542" cy="519886"/>
          </a:xfrm>
          <a:prstGeom prst="rect">
            <a:avLst/>
          </a:prstGeom>
          <a:noFill/>
        </p:spPr>
        <p:txBody>
          <a:bodyPr wrap="square" rtlCol="0">
            <a:spAutoFit/>
          </a:bodyPr>
          <a:lstStyle/>
          <a:p>
            <a:pPr lvl="0" algn="just">
              <a:lnSpc>
                <a:spcPct val="107000"/>
              </a:lnSpc>
              <a:spcAft>
                <a:spcPts val="0"/>
              </a:spcAft>
            </a:pPr>
            <a:r>
              <a:rPr lang="es-CL" sz="2800" b="1" dirty="0">
                <a:solidFill>
                  <a:schemeClr val="bg2"/>
                </a:solidFill>
              </a:rPr>
              <a:t>+17,2%</a:t>
            </a:r>
          </a:p>
        </p:txBody>
      </p:sp>
      <p:sp>
        <p:nvSpPr>
          <p:cNvPr id="43" name="Llamada rectangular redondeada 42"/>
          <p:cNvSpPr/>
          <p:nvPr/>
        </p:nvSpPr>
        <p:spPr>
          <a:xfrm>
            <a:off x="403293" y="3233838"/>
            <a:ext cx="2217378" cy="587958"/>
          </a:xfrm>
          <a:prstGeom prst="wedgeRoundRectCallout">
            <a:avLst>
              <a:gd name="adj1" fmla="val 65542"/>
              <a:gd name="adj2" fmla="val 12705"/>
              <a:gd name="adj3" fmla="val 16667"/>
            </a:avLst>
          </a:prstGeom>
          <a:noFill/>
          <a:ln w="12700">
            <a:solidFill>
              <a:srgbClr val="0099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sz="1050" b="1" dirty="0">
                <a:solidFill>
                  <a:schemeClr val="accent2"/>
                </a:solidFill>
              </a:rPr>
              <a:t>Año 2021 M$ 57.019.398</a:t>
            </a:r>
          </a:p>
          <a:p>
            <a:r>
              <a:rPr lang="es-CL" sz="1050" b="1" dirty="0">
                <a:solidFill>
                  <a:schemeClr val="accent2"/>
                </a:solidFill>
              </a:rPr>
              <a:t>Año 2022 M$ 62.071.907 </a:t>
            </a:r>
            <a:r>
              <a:rPr lang="es-CL" sz="900" b="1" dirty="0">
                <a:solidFill>
                  <a:schemeClr val="accent2"/>
                </a:solidFill>
              </a:rPr>
              <a:t>(8,9%)  </a:t>
            </a:r>
          </a:p>
          <a:p>
            <a:r>
              <a:rPr lang="es-CL" sz="1050" b="1" dirty="0">
                <a:solidFill>
                  <a:schemeClr val="accent2"/>
                </a:solidFill>
              </a:rPr>
              <a:t>Año 2023 M$ 68.549.655 </a:t>
            </a:r>
            <a:r>
              <a:rPr lang="es-CL" sz="900" b="1" dirty="0">
                <a:solidFill>
                  <a:schemeClr val="accent2"/>
                </a:solidFill>
              </a:rPr>
              <a:t>(10,4%)</a:t>
            </a:r>
          </a:p>
        </p:txBody>
      </p:sp>
      <p:sp>
        <p:nvSpPr>
          <p:cNvPr id="19" name="CuadroTexto 18">
            <a:extLst>
              <a:ext uri="{FF2B5EF4-FFF2-40B4-BE49-F238E27FC236}">
                <a16:creationId xmlns:a16="http://schemas.microsoft.com/office/drawing/2014/main" id="{6003D980-8821-4B0B-9793-B6B26400FA1C}"/>
              </a:ext>
            </a:extLst>
          </p:cNvPr>
          <p:cNvSpPr txBox="1"/>
          <p:nvPr/>
        </p:nvSpPr>
        <p:spPr>
          <a:xfrm>
            <a:off x="487680" y="4675284"/>
            <a:ext cx="955085" cy="252633"/>
          </a:xfrm>
          <a:prstGeom prst="rect">
            <a:avLst/>
          </a:prstGeom>
          <a:noFill/>
        </p:spPr>
        <p:txBody>
          <a:bodyPr wrap="square" rtlCol="0">
            <a:spAutoFit/>
          </a:bodyPr>
          <a:lstStyle/>
          <a:p>
            <a:pPr lvl="0" algn="just">
              <a:lnSpc>
                <a:spcPct val="107000"/>
              </a:lnSpc>
              <a:spcAft>
                <a:spcPts val="0"/>
              </a:spcAft>
            </a:pPr>
            <a:r>
              <a:rPr lang="es-MX" sz="1050" b="1" dirty="0">
                <a:solidFill>
                  <a:schemeClr val="bg2"/>
                </a:solidFill>
              </a:rPr>
              <a:t>M</a:t>
            </a:r>
            <a:r>
              <a:rPr lang="es-CL" sz="1050" b="1" dirty="0">
                <a:solidFill>
                  <a:schemeClr val="bg2"/>
                </a:solidFill>
              </a:rPr>
              <a:t>$416.577</a:t>
            </a:r>
          </a:p>
        </p:txBody>
      </p:sp>
      <p:sp>
        <p:nvSpPr>
          <p:cNvPr id="20" name="CuadroTexto 19">
            <a:extLst>
              <a:ext uri="{FF2B5EF4-FFF2-40B4-BE49-F238E27FC236}">
                <a16:creationId xmlns:a16="http://schemas.microsoft.com/office/drawing/2014/main" id="{8B798C46-8665-4149-B49E-D66E5AB4F92F}"/>
              </a:ext>
            </a:extLst>
          </p:cNvPr>
          <p:cNvSpPr txBox="1"/>
          <p:nvPr/>
        </p:nvSpPr>
        <p:spPr>
          <a:xfrm>
            <a:off x="7834717" y="4675284"/>
            <a:ext cx="1134594" cy="252633"/>
          </a:xfrm>
          <a:prstGeom prst="rect">
            <a:avLst/>
          </a:prstGeom>
          <a:noFill/>
        </p:spPr>
        <p:txBody>
          <a:bodyPr wrap="square" rtlCol="0">
            <a:spAutoFit/>
          </a:bodyPr>
          <a:lstStyle/>
          <a:p>
            <a:pPr lvl="0" algn="just">
              <a:lnSpc>
                <a:spcPct val="107000"/>
              </a:lnSpc>
              <a:spcAft>
                <a:spcPts val="0"/>
              </a:spcAft>
            </a:pPr>
            <a:r>
              <a:rPr lang="es-MX" sz="1050" b="1" dirty="0">
                <a:solidFill>
                  <a:schemeClr val="bg2"/>
                </a:solidFill>
              </a:rPr>
              <a:t>M</a:t>
            </a:r>
            <a:r>
              <a:rPr lang="es-CL" sz="1050" b="1" dirty="0">
                <a:solidFill>
                  <a:schemeClr val="bg2"/>
                </a:solidFill>
              </a:rPr>
              <a:t>$10.659.787</a:t>
            </a:r>
          </a:p>
        </p:txBody>
      </p:sp>
      <p:sp>
        <p:nvSpPr>
          <p:cNvPr id="2" name="Rectángulo 1">
            <a:extLst>
              <a:ext uri="{FF2B5EF4-FFF2-40B4-BE49-F238E27FC236}">
                <a16:creationId xmlns:a16="http://schemas.microsoft.com/office/drawing/2014/main" id="{3D2279CD-D36A-4470-8DFE-3FA24BC3C2BB}"/>
              </a:ext>
            </a:extLst>
          </p:cNvPr>
          <p:cNvSpPr/>
          <p:nvPr/>
        </p:nvSpPr>
        <p:spPr>
          <a:xfrm>
            <a:off x="4443117" y="3887426"/>
            <a:ext cx="57019" cy="231317"/>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Rectángulo 20">
            <a:extLst>
              <a:ext uri="{FF2B5EF4-FFF2-40B4-BE49-F238E27FC236}">
                <a16:creationId xmlns:a16="http://schemas.microsoft.com/office/drawing/2014/main" id="{5359C49B-DAF4-4EBA-83ED-900350D874CB}"/>
              </a:ext>
            </a:extLst>
          </p:cNvPr>
          <p:cNvSpPr/>
          <p:nvPr/>
        </p:nvSpPr>
        <p:spPr>
          <a:xfrm rot="5400000">
            <a:off x="4448768" y="3259772"/>
            <a:ext cx="45719" cy="1698701"/>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7" name="Datos 4">
            <a:extLst>
              <a:ext uri="{FF2B5EF4-FFF2-40B4-BE49-F238E27FC236}">
                <a16:creationId xmlns:a16="http://schemas.microsoft.com/office/drawing/2014/main" id="{B833DCE9-6B3D-4833-8BB5-7AEB59EADFE1}"/>
              </a:ext>
            </a:extLst>
          </p:cNvPr>
          <p:cNvSpPr/>
          <p:nvPr/>
        </p:nvSpPr>
        <p:spPr>
          <a:xfrm>
            <a:off x="-285347" y="333528"/>
            <a:ext cx="1349828" cy="414020"/>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8" name="Datos 7">
            <a:extLst>
              <a:ext uri="{FF2B5EF4-FFF2-40B4-BE49-F238E27FC236}">
                <a16:creationId xmlns:a16="http://schemas.microsoft.com/office/drawing/2014/main" id="{47569ED0-397B-4D2A-ADA1-F3A6084E0034}"/>
              </a:ext>
            </a:extLst>
          </p:cNvPr>
          <p:cNvSpPr/>
          <p:nvPr/>
        </p:nvSpPr>
        <p:spPr>
          <a:xfrm>
            <a:off x="-285347" y="846002"/>
            <a:ext cx="1075509" cy="357868"/>
          </a:xfrm>
          <a:prstGeom prst="flowChartInputOutput">
            <a:avLst/>
          </a:prstGeom>
          <a:solidFill>
            <a:srgbClr val="0099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250337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762775" y="3926945"/>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15.5%</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5" name="CuadroTexto 14">
            <a:extLst>
              <a:ext uri="{FF2B5EF4-FFF2-40B4-BE49-F238E27FC236}">
                <a16:creationId xmlns:a16="http://schemas.microsoft.com/office/drawing/2014/main" id="{5BF57761-4732-44F2-993D-E6AD938B83EC}"/>
              </a:ext>
            </a:extLst>
          </p:cNvPr>
          <p:cNvSpPr txBox="1"/>
          <p:nvPr/>
        </p:nvSpPr>
        <p:spPr>
          <a:xfrm>
            <a:off x="299174" y="1633698"/>
            <a:ext cx="2527687"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M$ 36.189.213</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6413862"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3" name="Conector recto de flecha 22">
            <a:extLst>
              <a:ext uri="{FF2B5EF4-FFF2-40B4-BE49-F238E27FC236}">
                <a16:creationId xmlns:a16="http://schemas.microsoft.com/office/drawing/2014/main" id="{5BB12B61-678A-43E6-A03E-368BC175F099}"/>
              </a:ext>
            </a:extLst>
          </p:cNvPr>
          <p:cNvCxnSpPr>
            <a:cxnSpLocks/>
          </p:cNvCxnSpPr>
          <p:nvPr/>
        </p:nvCxnSpPr>
        <p:spPr>
          <a:xfrm>
            <a:off x="3012141" y="1910315"/>
            <a:ext cx="1374579" cy="5327"/>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4" name="Rectángulo 23">
            <a:extLst>
              <a:ext uri="{FF2B5EF4-FFF2-40B4-BE49-F238E27FC236}">
                <a16:creationId xmlns:a16="http://schemas.microsoft.com/office/drawing/2014/main" id="{CBA51F3E-C577-43B9-830F-902D40A9492A}"/>
              </a:ext>
            </a:extLst>
          </p:cNvPr>
          <p:cNvSpPr/>
          <p:nvPr/>
        </p:nvSpPr>
        <p:spPr>
          <a:xfrm>
            <a:off x="4533752" y="1525310"/>
            <a:ext cx="4311074"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31 – Iniciativas de Inversión</a:t>
            </a:r>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6">
                    <a:lumMod val="75000"/>
                  </a:schemeClr>
                </a:solidFill>
                <a:latin typeface="Bahnschrift Condensed" panose="020B0502040204020203" pitchFamily="34" charset="0"/>
                <a:cs typeface="Leelawadee" panose="020B0502040204020203" pitchFamily="34" charset="-34"/>
              </a:rPr>
              <a:t>49,7%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inversión regional del Gobierno Regional.</a:t>
            </a:r>
          </a:p>
        </p:txBody>
      </p:sp>
      <p:pic>
        <p:nvPicPr>
          <p:cNvPr id="3" name="Imagen 2">
            <a:extLst>
              <a:ext uri="{FF2B5EF4-FFF2-40B4-BE49-F238E27FC236}">
                <a16:creationId xmlns:a16="http://schemas.microsoft.com/office/drawing/2014/main" id="{52428ED7-9A40-48E8-A368-A88356854899}"/>
              </a:ext>
            </a:extLst>
          </p:cNvPr>
          <p:cNvPicPr>
            <a:picLocks noChangeAspect="1"/>
          </p:cNvPicPr>
          <p:nvPr/>
        </p:nvPicPr>
        <p:blipFill>
          <a:blip r:embed="rId2"/>
          <a:stretch>
            <a:fillRect/>
          </a:stretch>
        </p:blipFill>
        <p:spPr>
          <a:xfrm>
            <a:off x="126665" y="2393863"/>
            <a:ext cx="3675926" cy="2343157"/>
          </a:xfrm>
          <a:prstGeom prst="rect">
            <a:avLst/>
          </a:prstGeom>
        </p:spPr>
      </p:pic>
      <p:pic>
        <p:nvPicPr>
          <p:cNvPr id="4" name="Imagen 3">
            <a:extLst>
              <a:ext uri="{FF2B5EF4-FFF2-40B4-BE49-F238E27FC236}">
                <a16:creationId xmlns:a16="http://schemas.microsoft.com/office/drawing/2014/main" id="{79DB62E6-256B-461A-B395-26025E647887}"/>
              </a:ext>
            </a:extLst>
          </p:cNvPr>
          <p:cNvPicPr>
            <a:picLocks noChangeAspect="1"/>
          </p:cNvPicPr>
          <p:nvPr/>
        </p:nvPicPr>
        <p:blipFill>
          <a:blip r:embed="rId3"/>
          <a:stretch>
            <a:fillRect/>
          </a:stretch>
        </p:blipFill>
        <p:spPr>
          <a:xfrm>
            <a:off x="3334884" y="2808695"/>
            <a:ext cx="5695421" cy="1071891"/>
          </a:xfrm>
          <a:prstGeom prst="rect">
            <a:avLst/>
          </a:prstGeom>
        </p:spPr>
      </p:pic>
    </p:spTree>
    <p:extLst>
      <p:ext uri="{BB962C8B-B14F-4D97-AF65-F5344CB8AC3E}">
        <p14:creationId xmlns:p14="http://schemas.microsoft.com/office/powerpoint/2010/main" val="236027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761491" y="4066282"/>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3%</a:t>
            </a:r>
          </a:p>
          <a:p>
            <a:pPr algn="ctr"/>
            <a:r>
              <a:rPr lang="es-CL" sz="2800" b="1" dirty="0">
                <a:solidFill>
                  <a:schemeClr val="accent6">
                    <a:lumMod val="75000"/>
                  </a:schemeClr>
                </a:solidFill>
                <a:latin typeface="Bahnschrift Condensed" panose="020B0502040204020203" pitchFamily="34" charset="0"/>
                <a:sym typeface="Fira Sans"/>
              </a:rPr>
              <a:t>Presupuesto Devengado</a:t>
            </a:r>
          </a:p>
        </p:txBody>
      </p:sp>
      <p:sp>
        <p:nvSpPr>
          <p:cNvPr id="15" name="CuadroTexto 14">
            <a:extLst>
              <a:ext uri="{FF2B5EF4-FFF2-40B4-BE49-F238E27FC236}">
                <a16:creationId xmlns:a16="http://schemas.microsoft.com/office/drawing/2014/main" id="{5BF57761-4732-44F2-993D-E6AD938B83EC}"/>
              </a:ext>
            </a:extLst>
          </p:cNvPr>
          <p:cNvSpPr txBox="1"/>
          <p:nvPr/>
        </p:nvSpPr>
        <p:spPr>
          <a:xfrm>
            <a:off x="98207" y="1576754"/>
            <a:ext cx="2986829"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M$ 11.910.350</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6413862"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INVERSIÓN REGIONAL</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3" name="Conector recto de flecha 22">
            <a:extLst>
              <a:ext uri="{FF2B5EF4-FFF2-40B4-BE49-F238E27FC236}">
                <a16:creationId xmlns:a16="http://schemas.microsoft.com/office/drawing/2014/main" id="{5BB12B61-678A-43E6-A03E-368BC175F099}"/>
              </a:ext>
            </a:extLst>
          </p:cNvPr>
          <p:cNvCxnSpPr>
            <a:cxnSpLocks/>
          </p:cNvCxnSpPr>
          <p:nvPr/>
        </p:nvCxnSpPr>
        <p:spPr>
          <a:xfrm>
            <a:off x="3026670" y="1838364"/>
            <a:ext cx="1301684"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4" name="Rectángulo 23">
            <a:extLst>
              <a:ext uri="{FF2B5EF4-FFF2-40B4-BE49-F238E27FC236}">
                <a16:creationId xmlns:a16="http://schemas.microsoft.com/office/drawing/2014/main" id="{CBA51F3E-C577-43B9-830F-902D40A9492A}"/>
              </a:ext>
            </a:extLst>
          </p:cNvPr>
          <p:cNvSpPr/>
          <p:nvPr/>
        </p:nvSpPr>
        <p:spPr>
          <a:xfrm>
            <a:off x="4572000" y="1481048"/>
            <a:ext cx="4232010"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33 – Transferencias de Capital</a:t>
            </a:r>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6">
                    <a:lumMod val="75000"/>
                  </a:schemeClr>
                </a:solidFill>
                <a:latin typeface="Bahnschrift Condensed" panose="020B0502040204020203" pitchFamily="34" charset="0"/>
                <a:cs typeface="Leelawadee" panose="020B0502040204020203" pitchFamily="34" charset="-34"/>
              </a:rPr>
              <a:t>16,4%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inversión regional del Gobierno Regional.</a:t>
            </a:r>
          </a:p>
        </p:txBody>
      </p:sp>
      <p:pic>
        <p:nvPicPr>
          <p:cNvPr id="2" name="Imagen 1">
            <a:extLst>
              <a:ext uri="{FF2B5EF4-FFF2-40B4-BE49-F238E27FC236}">
                <a16:creationId xmlns:a16="http://schemas.microsoft.com/office/drawing/2014/main" id="{E2DF8084-4283-42F4-9E98-B53B5B31ED7C}"/>
              </a:ext>
            </a:extLst>
          </p:cNvPr>
          <p:cNvPicPr>
            <a:picLocks noChangeAspect="1"/>
          </p:cNvPicPr>
          <p:nvPr/>
        </p:nvPicPr>
        <p:blipFill>
          <a:blip r:embed="rId2"/>
          <a:stretch>
            <a:fillRect/>
          </a:stretch>
        </p:blipFill>
        <p:spPr>
          <a:xfrm>
            <a:off x="124318" y="2317183"/>
            <a:ext cx="3242301" cy="2066750"/>
          </a:xfrm>
          <a:prstGeom prst="rect">
            <a:avLst/>
          </a:prstGeom>
        </p:spPr>
      </p:pic>
      <p:pic>
        <p:nvPicPr>
          <p:cNvPr id="5" name="Imagen 4">
            <a:extLst>
              <a:ext uri="{FF2B5EF4-FFF2-40B4-BE49-F238E27FC236}">
                <a16:creationId xmlns:a16="http://schemas.microsoft.com/office/drawing/2014/main" id="{0308C928-45E1-4443-A414-E103FC28D69A}"/>
              </a:ext>
            </a:extLst>
          </p:cNvPr>
          <p:cNvPicPr>
            <a:picLocks noChangeAspect="1"/>
          </p:cNvPicPr>
          <p:nvPr/>
        </p:nvPicPr>
        <p:blipFill>
          <a:blip r:embed="rId3"/>
          <a:stretch>
            <a:fillRect/>
          </a:stretch>
        </p:blipFill>
        <p:spPr>
          <a:xfrm>
            <a:off x="3365197" y="2527488"/>
            <a:ext cx="5671732" cy="1646423"/>
          </a:xfrm>
          <a:prstGeom prst="rect">
            <a:avLst/>
          </a:prstGeom>
        </p:spPr>
      </p:pic>
    </p:spTree>
    <p:extLst>
      <p:ext uri="{BB962C8B-B14F-4D97-AF65-F5344CB8AC3E}">
        <p14:creationId xmlns:p14="http://schemas.microsoft.com/office/powerpoint/2010/main" val="3411959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3298601" y="2055472"/>
            <a:ext cx="4335575"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3800" dirty="0">
                <a:solidFill>
                  <a:schemeClr val="bg2"/>
                </a:solidFill>
                <a:latin typeface="Bahnschrift Condensed" panose="020B0502040204020203" pitchFamily="34" charset="0"/>
              </a:rPr>
              <a:t>OTROS DATOS </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452199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14" name="Google Shape;517;p28"/>
          <p:cNvSpPr txBox="1">
            <a:spLocks noGrp="1"/>
          </p:cNvSpPr>
          <p:nvPr>
            <p:ph type="title"/>
          </p:nvPr>
        </p:nvSpPr>
        <p:spPr>
          <a:xfrm>
            <a:off x="0" y="0"/>
            <a:ext cx="9144000" cy="366413"/>
          </a:xfrm>
          <a:prstGeom prst="rect">
            <a:avLst/>
          </a:prstGeom>
          <a:solidFill>
            <a:schemeClr val="accent6">
              <a:lumMod val="20000"/>
              <a:lumOff val="80000"/>
            </a:schemeClr>
          </a:solidFill>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chemeClr val="accent1"/>
                </a:solidFill>
                <a:effectLst>
                  <a:outerShdw blurRad="38100" dist="38100" dir="2700000" algn="tl">
                    <a:srgbClr val="000000">
                      <a:alpha val="43137"/>
                    </a:srgbClr>
                  </a:outerShdw>
                </a:effectLst>
              </a:rPr>
              <a:t>ESTADOS DE PROCESOS LICITATORIOS</a:t>
            </a:r>
            <a:endParaRPr sz="1800" dirty="0">
              <a:solidFill>
                <a:schemeClr val="accent1"/>
              </a:solidFill>
              <a:effectLst>
                <a:outerShdw blurRad="38100" dist="38100" dir="2700000" algn="tl">
                  <a:srgbClr val="000000">
                    <a:alpha val="43137"/>
                  </a:srgbClr>
                </a:outerShdw>
              </a:effectLst>
            </a:endParaRPr>
          </a:p>
        </p:txBody>
      </p:sp>
      <p:sp>
        <p:nvSpPr>
          <p:cNvPr id="7" name="CuadroTexto 6"/>
          <p:cNvSpPr txBox="1"/>
          <p:nvPr/>
        </p:nvSpPr>
        <p:spPr>
          <a:xfrm>
            <a:off x="78384" y="830480"/>
            <a:ext cx="2104388" cy="400110"/>
          </a:xfrm>
          <a:prstGeom prst="rect">
            <a:avLst/>
          </a:prstGeom>
          <a:noFill/>
        </p:spPr>
        <p:txBody>
          <a:bodyPr wrap="square" rtlCol="0">
            <a:spAutoFit/>
          </a:bodyPr>
          <a:lstStyle/>
          <a:p>
            <a:pPr algn="ctr"/>
            <a:r>
              <a:rPr lang="es-CL" sz="2000" dirty="0">
                <a:solidFill>
                  <a:schemeClr val="accent1"/>
                </a:solidFill>
                <a:effectLst>
                  <a:outerShdw blurRad="38100" dist="38100" dir="2700000" algn="tl">
                    <a:srgbClr val="000000">
                      <a:alpha val="43137"/>
                    </a:srgbClr>
                  </a:outerShdw>
                </a:effectLst>
                <a:latin typeface="Calibri" panose="020F0502020204030204" pitchFamily="34" charset="0"/>
                <a:cs typeface="Leelawadee" panose="020B0502040204020203" pitchFamily="34" charset="-34"/>
              </a:rPr>
              <a:t>1° TRIMESTRE</a:t>
            </a:r>
          </a:p>
        </p:txBody>
      </p:sp>
      <p:sp>
        <p:nvSpPr>
          <p:cNvPr id="5" name="Forma libre 4"/>
          <p:cNvSpPr/>
          <p:nvPr/>
        </p:nvSpPr>
        <p:spPr>
          <a:xfrm rot="5400000">
            <a:off x="927194" y="2043027"/>
            <a:ext cx="360811" cy="27918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accent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000" kern="1200">
              <a:latin typeface="Leelawadee" panose="020B0502040204020203" pitchFamily="34" charset="-34"/>
              <a:cs typeface="Leelawadee" panose="020B0502040204020203" pitchFamily="34" charset="-34"/>
            </a:endParaRPr>
          </a:p>
        </p:txBody>
      </p:sp>
      <p:sp>
        <p:nvSpPr>
          <p:cNvPr id="8" name="Forma libre 7"/>
          <p:cNvSpPr/>
          <p:nvPr/>
        </p:nvSpPr>
        <p:spPr>
          <a:xfrm>
            <a:off x="431144" y="1281979"/>
            <a:ext cx="1352906" cy="588083"/>
          </a:xfrm>
          <a:custGeom>
            <a:avLst/>
            <a:gdLst>
              <a:gd name="connsiteX0" fmla="*/ 0 w 1463992"/>
              <a:gd name="connsiteY0" fmla="*/ 757998 h 1515995"/>
              <a:gd name="connsiteX1" fmla="*/ 731996 w 1463992"/>
              <a:gd name="connsiteY1" fmla="*/ 0 h 1515995"/>
              <a:gd name="connsiteX2" fmla="*/ 1463992 w 1463992"/>
              <a:gd name="connsiteY2" fmla="*/ 757998 h 1515995"/>
              <a:gd name="connsiteX3" fmla="*/ 731996 w 1463992"/>
              <a:gd name="connsiteY3" fmla="*/ 1515996 h 1515995"/>
              <a:gd name="connsiteX4" fmla="*/ 0 w 1463992"/>
              <a:gd name="connsiteY4" fmla="*/ 757998 h 1515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992" h="1515995">
                <a:moveTo>
                  <a:pt x="0" y="757998"/>
                </a:moveTo>
                <a:cubicBezTo>
                  <a:pt x="0" y="339367"/>
                  <a:pt x="327726" y="0"/>
                  <a:pt x="731996" y="0"/>
                </a:cubicBezTo>
                <a:cubicBezTo>
                  <a:pt x="1136266" y="0"/>
                  <a:pt x="1463992" y="339367"/>
                  <a:pt x="1463992" y="757998"/>
                </a:cubicBezTo>
                <a:cubicBezTo>
                  <a:pt x="1463992" y="1176629"/>
                  <a:pt x="1136266" y="1515996"/>
                  <a:pt x="731996" y="1515996"/>
                </a:cubicBezTo>
                <a:cubicBezTo>
                  <a:pt x="327726" y="1515996"/>
                  <a:pt x="0" y="1176629"/>
                  <a:pt x="0" y="757998"/>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4557" tIns="232172" rIns="224557" bIns="232172" numCol="1" spcCol="1270" anchor="ctr" anchorCtr="0">
            <a:noAutofit/>
          </a:bodyPr>
          <a:lstStyle/>
          <a:p>
            <a:pPr lvl="0" algn="ctr" defTabSz="355600">
              <a:lnSpc>
                <a:spcPct val="90000"/>
              </a:lnSpc>
              <a:spcBef>
                <a:spcPct val="0"/>
              </a:spcBef>
              <a:spcAft>
                <a:spcPct val="35000"/>
              </a:spcAft>
            </a:pPr>
            <a:r>
              <a:rPr lang="es-ES" sz="1000" b="1" kern="1200" dirty="0">
                <a:latin typeface="Leelawadee" panose="020B0502040204020203" pitchFamily="34" charset="-34"/>
                <a:cs typeface="Leelawadee" panose="020B0502040204020203" pitchFamily="34" charset="-34"/>
              </a:rPr>
              <a:t>CONTEXTO</a:t>
            </a:r>
          </a:p>
        </p:txBody>
      </p:sp>
      <p:sp>
        <p:nvSpPr>
          <p:cNvPr id="9" name="CuadroTexto 8"/>
          <p:cNvSpPr txBox="1"/>
          <p:nvPr/>
        </p:nvSpPr>
        <p:spPr>
          <a:xfrm>
            <a:off x="203563" y="2369334"/>
            <a:ext cx="1897611" cy="2222532"/>
          </a:xfrm>
          <a:prstGeom prst="rect">
            <a:avLst/>
          </a:prstGeom>
          <a:noFill/>
        </p:spPr>
        <p:txBody>
          <a:bodyPr wrap="square" rtlCol="0">
            <a:spAutoFit/>
          </a:bodyPr>
          <a:lstStyle/>
          <a:p>
            <a:pPr lvl="0" algn="just">
              <a:lnSpc>
                <a:spcPct val="107000"/>
              </a:lnSpc>
              <a:spcAft>
                <a:spcPts val="0"/>
              </a:spcAft>
            </a:pPr>
            <a:r>
              <a:rPr lang="es-CL" sz="1000" dirty="0">
                <a:solidFill>
                  <a:schemeClr val="accent1">
                    <a:lumMod val="50000"/>
                  </a:schemeClr>
                </a:solidFill>
                <a:latin typeface="Leelawadee" panose="020B0502040204020203" pitchFamily="34" charset="-34"/>
                <a:cs typeface="Leelawadee" panose="020B0502040204020203" pitchFamily="34" charset="-34"/>
              </a:rPr>
              <a:t>“La unidad de control emitirá informes trimestrales acerca del estado de avance del ejercicio presupuestario del gobierno regional, sobre el flujo de gastos comprometidos para el año presupuestario en curso y ejercicios presupuestarios posteriores, </a:t>
            </a:r>
            <a:r>
              <a:rPr lang="es-CL" sz="1000" b="1" u="sng" dirty="0">
                <a:solidFill>
                  <a:schemeClr val="accent1">
                    <a:lumMod val="50000"/>
                  </a:schemeClr>
                </a:solidFill>
                <a:latin typeface="Leelawadee" panose="020B0502040204020203" pitchFamily="34" charset="-34"/>
                <a:cs typeface="Leelawadee" panose="020B0502040204020203" pitchFamily="34" charset="-34"/>
              </a:rPr>
              <a:t>y respecto de los motivos por los cuales no fueron adjudicadas licitaciones públicas”</a:t>
            </a:r>
            <a:r>
              <a:rPr lang="es-CL" sz="1000" dirty="0">
                <a:solidFill>
                  <a:schemeClr val="accent1">
                    <a:lumMod val="50000"/>
                  </a:schemeClr>
                </a:solidFill>
                <a:latin typeface="Leelawadee" panose="020B0502040204020203" pitchFamily="34" charset="-34"/>
                <a:cs typeface="Leelawadee" panose="020B0502040204020203" pitchFamily="34" charset="-34"/>
              </a:rPr>
              <a:t>.</a:t>
            </a:r>
          </a:p>
        </p:txBody>
      </p:sp>
      <p:pic>
        <p:nvPicPr>
          <p:cNvPr id="3" name="Imagen 2">
            <a:extLst>
              <a:ext uri="{FF2B5EF4-FFF2-40B4-BE49-F238E27FC236}">
                <a16:creationId xmlns:a16="http://schemas.microsoft.com/office/drawing/2014/main" id="{83D3869D-8FA9-4B5A-BEF1-E4510CE06692}"/>
              </a:ext>
            </a:extLst>
          </p:cNvPr>
          <p:cNvPicPr>
            <a:picLocks noChangeAspect="1"/>
          </p:cNvPicPr>
          <p:nvPr/>
        </p:nvPicPr>
        <p:blipFill>
          <a:blip r:embed="rId3"/>
          <a:stretch>
            <a:fillRect/>
          </a:stretch>
        </p:blipFill>
        <p:spPr>
          <a:xfrm>
            <a:off x="2256476" y="1030535"/>
            <a:ext cx="6809140" cy="3725991"/>
          </a:xfrm>
          <a:prstGeom prst="rect">
            <a:avLst/>
          </a:prstGeom>
        </p:spPr>
      </p:pic>
    </p:spTree>
    <p:extLst>
      <p:ext uri="{BB962C8B-B14F-4D97-AF65-F5344CB8AC3E}">
        <p14:creationId xmlns:p14="http://schemas.microsoft.com/office/powerpoint/2010/main" val="2492481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14" name="Google Shape;517;p28"/>
          <p:cNvSpPr txBox="1">
            <a:spLocks noGrp="1"/>
          </p:cNvSpPr>
          <p:nvPr>
            <p:ph type="title"/>
          </p:nvPr>
        </p:nvSpPr>
        <p:spPr>
          <a:xfrm>
            <a:off x="0" y="0"/>
            <a:ext cx="9144000" cy="366413"/>
          </a:xfrm>
          <a:prstGeom prst="rect">
            <a:avLst/>
          </a:prstGeom>
          <a:solidFill>
            <a:schemeClr val="accent6">
              <a:lumMod val="20000"/>
              <a:lumOff val="80000"/>
            </a:schemeClr>
          </a:solidFill>
        </p:spPr>
        <p:txBody>
          <a:bodyPr spcFirstLastPara="1" wrap="square" lIns="91425" tIns="91425" rIns="91425" bIns="91425" anchor="ctr" anchorCtr="0">
            <a:noAutofit/>
          </a:bodyPr>
          <a:lstStyle/>
          <a:p>
            <a:pPr marL="0" lvl="0" indent="0" algn="r" rtl="0">
              <a:spcBef>
                <a:spcPts val="0"/>
              </a:spcBef>
              <a:spcAft>
                <a:spcPts val="0"/>
              </a:spcAft>
              <a:buNone/>
            </a:pPr>
            <a:r>
              <a:rPr lang="es-CL" sz="1800" dirty="0">
                <a:solidFill>
                  <a:schemeClr val="accent1"/>
                </a:solidFill>
                <a:effectLst>
                  <a:outerShdw blurRad="38100" dist="38100" dir="2700000" algn="tl">
                    <a:srgbClr val="000000">
                      <a:alpha val="43137"/>
                    </a:srgbClr>
                  </a:outerShdw>
                </a:effectLst>
              </a:rPr>
              <a:t>R</a:t>
            </a:r>
            <a:r>
              <a:rPr lang="en" sz="1800" dirty="0">
                <a:solidFill>
                  <a:schemeClr val="accent1"/>
                </a:solidFill>
                <a:effectLst>
                  <a:outerShdw blurRad="38100" dist="38100" dir="2700000" algn="tl">
                    <a:srgbClr val="000000">
                      <a:alpha val="43137"/>
                    </a:srgbClr>
                  </a:outerShdw>
                </a:effectLst>
              </a:rPr>
              <a:t>ECLAMACIONES DE TERCEROS CONTRATADOS</a:t>
            </a:r>
            <a:endParaRPr sz="1800" dirty="0">
              <a:solidFill>
                <a:schemeClr val="accent1"/>
              </a:solidFill>
              <a:effectLst>
                <a:outerShdw blurRad="38100" dist="38100" dir="2700000" algn="tl">
                  <a:srgbClr val="000000">
                    <a:alpha val="43137"/>
                  </a:srgbClr>
                </a:outerShdw>
              </a:effectLst>
            </a:endParaRPr>
          </a:p>
        </p:txBody>
      </p:sp>
      <p:sp>
        <p:nvSpPr>
          <p:cNvPr id="7" name="CuadroTexto 6"/>
          <p:cNvSpPr txBox="1"/>
          <p:nvPr/>
        </p:nvSpPr>
        <p:spPr>
          <a:xfrm>
            <a:off x="-118734" y="602358"/>
            <a:ext cx="2988365" cy="400110"/>
          </a:xfrm>
          <a:prstGeom prst="rect">
            <a:avLst/>
          </a:prstGeom>
          <a:noFill/>
        </p:spPr>
        <p:txBody>
          <a:bodyPr wrap="square" rtlCol="0">
            <a:spAutoFit/>
          </a:bodyPr>
          <a:lstStyle/>
          <a:p>
            <a:pPr algn="ctr"/>
            <a:r>
              <a:rPr lang="es-CL" sz="2000" dirty="0">
                <a:solidFill>
                  <a:schemeClr val="accent1"/>
                </a:solidFill>
                <a:effectLst>
                  <a:outerShdw blurRad="38100" dist="38100" dir="2700000" algn="tl">
                    <a:srgbClr val="000000">
                      <a:alpha val="43137"/>
                    </a:srgbClr>
                  </a:outerShdw>
                </a:effectLst>
                <a:latin typeface="Calibri" panose="020F0502020204030204" pitchFamily="34" charset="0"/>
                <a:cs typeface="Leelawadee" panose="020B0502040204020203" pitchFamily="34" charset="-34"/>
              </a:rPr>
              <a:t>1° TRIMESTRE</a:t>
            </a:r>
          </a:p>
        </p:txBody>
      </p:sp>
      <p:sp>
        <p:nvSpPr>
          <p:cNvPr id="5" name="Forma libre 4"/>
          <p:cNvSpPr/>
          <p:nvPr/>
        </p:nvSpPr>
        <p:spPr>
          <a:xfrm rot="5400000">
            <a:off x="1195046" y="1999462"/>
            <a:ext cx="360811" cy="279183"/>
          </a:xfrm>
          <a:custGeom>
            <a:avLst/>
            <a:gdLst>
              <a:gd name="connsiteX0" fmla="*/ 0 w 360811"/>
              <a:gd name="connsiteY0" fmla="*/ 96935 h 484676"/>
              <a:gd name="connsiteX1" fmla="*/ 180406 w 360811"/>
              <a:gd name="connsiteY1" fmla="*/ 96935 h 484676"/>
              <a:gd name="connsiteX2" fmla="*/ 180406 w 360811"/>
              <a:gd name="connsiteY2" fmla="*/ 0 h 484676"/>
              <a:gd name="connsiteX3" fmla="*/ 360811 w 360811"/>
              <a:gd name="connsiteY3" fmla="*/ 242338 h 484676"/>
              <a:gd name="connsiteX4" fmla="*/ 180406 w 360811"/>
              <a:gd name="connsiteY4" fmla="*/ 484676 h 484676"/>
              <a:gd name="connsiteX5" fmla="*/ 180406 w 360811"/>
              <a:gd name="connsiteY5" fmla="*/ 387741 h 484676"/>
              <a:gd name="connsiteX6" fmla="*/ 0 w 360811"/>
              <a:gd name="connsiteY6" fmla="*/ 387741 h 484676"/>
              <a:gd name="connsiteX7" fmla="*/ 0 w 360811"/>
              <a:gd name="connsiteY7" fmla="*/ 96935 h 4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811" h="484676">
                <a:moveTo>
                  <a:pt x="0" y="96935"/>
                </a:moveTo>
                <a:lnTo>
                  <a:pt x="180406" y="96935"/>
                </a:lnTo>
                <a:lnTo>
                  <a:pt x="180406" y="0"/>
                </a:lnTo>
                <a:lnTo>
                  <a:pt x="360811" y="242338"/>
                </a:lnTo>
                <a:lnTo>
                  <a:pt x="180406" y="484676"/>
                </a:lnTo>
                <a:lnTo>
                  <a:pt x="180406" y="387741"/>
                </a:lnTo>
                <a:lnTo>
                  <a:pt x="0" y="387741"/>
                </a:lnTo>
                <a:lnTo>
                  <a:pt x="0" y="96935"/>
                </a:lnTo>
                <a:close/>
              </a:path>
            </a:pathLst>
          </a:custGeom>
          <a:solidFill>
            <a:schemeClr val="accent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96936" rIns="108244" bIns="96934" numCol="1" spcCol="1270" anchor="ctr" anchorCtr="0">
            <a:noAutofit/>
          </a:bodyPr>
          <a:lstStyle/>
          <a:p>
            <a:pPr lvl="0" algn="ctr" defTabSz="622300">
              <a:lnSpc>
                <a:spcPct val="90000"/>
              </a:lnSpc>
              <a:spcBef>
                <a:spcPct val="0"/>
              </a:spcBef>
              <a:spcAft>
                <a:spcPct val="35000"/>
              </a:spcAft>
            </a:pPr>
            <a:endParaRPr lang="es-ES" sz="1000" kern="1200">
              <a:latin typeface="Leelawadee" panose="020B0502040204020203" pitchFamily="34" charset="-34"/>
              <a:cs typeface="Leelawadee" panose="020B0502040204020203" pitchFamily="34" charset="-34"/>
            </a:endParaRPr>
          </a:p>
        </p:txBody>
      </p:sp>
      <p:sp>
        <p:nvSpPr>
          <p:cNvPr id="8" name="Forma libre 7"/>
          <p:cNvSpPr/>
          <p:nvPr/>
        </p:nvSpPr>
        <p:spPr>
          <a:xfrm>
            <a:off x="698996" y="1238414"/>
            <a:ext cx="1352906" cy="588083"/>
          </a:xfrm>
          <a:custGeom>
            <a:avLst/>
            <a:gdLst>
              <a:gd name="connsiteX0" fmla="*/ 0 w 1463992"/>
              <a:gd name="connsiteY0" fmla="*/ 757998 h 1515995"/>
              <a:gd name="connsiteX1" fmla="*/ 731996 w 1463992"/>
              <a:gd name="connsiteY1" fmla="*/ 0 h 1515995"/>
              <a:gd name="connsiteX2" fmla="*/ 1463992 w 1463992"/>
              <a:gd name="connsiteY2" fmla="*/ 757998 h 1515995"/>
              <a:gd name="connsiteX3" fmla="*/ 731996 w 1463992"/>
              <a:gd name="connsiteY3" fmla="*/ 1515996 h 1515995"/>
              <a:gd name="connsiteX4" fmla="*/ 0 w 1463992"/>
              <a:gd name="connsiteY4" fmla="*/ 757998 h 1515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992" h="1515995">
                <a:moveTo>
                  <a:pt x="0" y="757998"/>
                </a:moveTo>
                <a:cubicBezTo>
                  <a:pt x="0" y="339367"/>
                  <a:pt x="327726" y="0"/>
                  <a:pt x="731996" y="0"/>
                </a:cubicBezTo>
                <a:cubicBezTo>
                  <a:pt x="1136266" y="0"/>
                  <a:pt x="1463992" y="339367"/>
                  <a:pt x="1463992" y="757998"/>
                </a:cubicBezTo>
                <a:cubicBezTo>
                  <a:pt x="1463992" y="1176629"/>
                  <a:pt x="1136266" y="1515996"/>
                  <a:pt x="731996" y="1515996"/>
                </a:cubicBezTo>
                <a:cubicBezTo>
                  <a:pt x="327726" y="1515996"/>
                  <a:pt x="0" y="1176629"/>
                  <a:pt x="0" y="757998"/>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4557" tIns="232172" rIns="224557" bIns="232172" numCol="1" spcCol="1270" anchor="ctr" anchorCtr="0">
            <a:noAutofit/>
          </a:bodyPr>
          <a:lstStyle/>
          <a:p>
            <a:pPr lvl="0" algn="ctr" defTabSz="355600">
              <a:lnSpc>
                <a:spcPct val="90000"/>
              </a:lnSpc>
              <a:spcBef>
                <a:spcPct val="0"/>
              </a:spcBef>
              <a:spcAft>
                <a:spcPct val="35000"/>
              </a:spcAft>
            </a:pPr>
            <a:r>
              <a:rPr lang="es-ES" sz="1000" b="1" kern="1200" dirty="0">
                <a:latin typeface="Leelawadee" panose="020B0502040204020203" pitchFamily="34" charset="-34"/>
                <a:cs typeface="Leelawadee" panose="020B0502040204020203" pitchFamily="34" charset="-34"/>
              </a:rPr>
              <a:t>CONTEXTO</a:t>
            </a:r>
          </a:p>
        </p:txBody>
      </p:sp>
      <p:sp>
        <p:nvSpPr>
          <p:cNvPr id="11" name="CuadroTexto 10"/>
          <p:cNvSpPr txBox="1"/>
          <p:nvPr/>
        </p:nvSpPr>
        <p:spPr>
          <a:xfrm>
            <a:off x="388008" y="2412548"/>
            <a:ext cx="2073699" cy="2397579"/>
          </a:xfrm>
          <a:prstGeom prst="rect">
            <a:avLst/>
          </a:prstGeom>
          <a:noFill/>
        </p:spPr>
        <p:txBody>
          <a:bodyPr wrap="square" rtlCol="0">
            <a:spAutoFit/>
          </a:bodyPr>
          <a:lstStyle/>
          <a:p>
            <a:pPr lvl="0" algn="just">
              <a:lnSpc>
                <a:spcPct val="107000"/>
              </a:lnSpc>
            </a:pPr>
            <a:r>
              <a:rPr lang="es-CL" sz="1000" dirty="0">
                <a:solidFill>
                  <a:schemeClr val="accent1">
                    <a:lumMod val="50000"/>
                  </a:schemeClr>
                </a:solidFill>
                <a:latin typeface="Leelawadee" panose="020B0502040204020203" pitchFamily="34" charset="-34"/>
                <a:cs typeface="Leelawadee" panose="020B0502040204020203" pitchFamily="34" charset="-34"/>
              </a:rPr>
              <a:t>“</a:t>
            </a:r>
            <a:r>
              <a:rPr lang="es-CL" sz="1000" b="1" u="sng" dirty="0">
                <a:solidFill>
                  <a:schemeClr val="accent1">
                    <a:lumMod val="50000"/>
                  </a:schemeClr>
                </a:solidFill>
                <a:latin typeface="Leelawadee" panose="020B0502040204020203" pitchFamily="34" charset="-34"/>
                <a:cs typeface="Leelawadee" panose="020B0502040204020203" pitchFamily="34" charset="-34"/>
              </a:rPr>
              <a:t>La unidad de control deberá informar al gobernador regional y al consejo regional sobre las reclamaciones de terceros que hayan sido contratados por el gobierno regional</a:t>
            </a:r>
            <a:r>
              <a:rPr lang="es-CL" sz="1000" b="1" dirty="0">
                <a:solidFill>
                  <a:schemeClr val="accent1">
                    <a:lumMod val="50000"/>
                  </a:schemeClr>
                </a:solidFill>
                <a:latin typeface="Leelawadee" panose="020B0502040204020203" pitchFamily="34" charset="-34"/>
                <a:cs typeface="Leelawadee" panose="020B0502040204020203" pitchFamily="34" charset="-34"/>
              </a:rPr>
              <a:t> </a:t>
            </a:r>
            <a:r>
              <a:rPr lang="es-CL" sz="1000" dirty="0">
                <a:solidFill>
                  <a:schemeClr val="accent1">
                    <a:lumMod val="50000"/>
                  </a:schemeClr>
                </a:solidFill>
                <a:latin typeface="Leelawadee" panose="020B0502040204020203" pitchFamily="34" charset="-34"/>
                <a:cs typeface="Leelawadee" panose="020B0502040204020203" pitchFamily="34" charset="-34"/>
              </a:rPr>
              <a:t>para la adquisición de activos no financieros o la ejecución de iniciativas de inversión dentro de la región, o de servicios públicos o instituciones receptoras de transferencias establecidas en convenios con el gobierno regional”.</a:t>
            </a:r>
          </a:p>
        </p:txBody>
      </p:sp>
      <p:sp>
        <p:nvSpPr>
          <p:cNvPr id="9" name="CuadroTexto 8">
            <a:extLst>
              <a:ext uri="{FF2B5EF4-FFF2-40B4-BE49-F238E27FC236}">
                <a16:creationId xmlns:a16="http://schemas.microsoft.com/office/drawing/2014/main" id="{38EEA47B-B73A-4438-B189-7C1FA19CF127}"/>
              </a:ext>
            </a:extLst>
          </p:cNvPr>
          <p:cNvSpPr txBox="1"/>
          <p:nvPr/>
        </p:nvSpPr>
        <p:spPr>
          <a:xfrm>
            <a:off x="4229529" y="2063918"/>
            <a:ext cx="2988365" cy="1015663"/>
          </a:xfrm>
          <a:prstGeom prst="rect">
            <a:avLst/>
          </a:prstGeom>
          <a:noFill/>
        </p:spPr>
        <p:txBody>
          <a:bodyPr wrap="square" rtlCol="0">
            <a:spAutoFit/>
          </a:bodyPr>
          <a:lstStyle/>
          <a:p>
            <a:pPr algn="ctr"/>
            <a:r>
              <a:rPr lang="es-MX" sz="2000" dirty="0">
                <a:solidFill>
                  <a:schemeClr val="accent1"/>
                </a:solidFill>
                <a:effectLst>
                  <a:outerShdw blurRad="38100" dist="38100" dir="2700000" algn="tl">
                    <a:srgbClr val="000000">
                      <a:alpha val="43137"/>
                    </a:srgbClr>
                  </a:outerShdw>
                </a:effectLst>
                <a:latin typeface="Calibri" panose="020F0502020204030204" pitchFamily="34" charset="0"/>
                <a:cs typeface="Leelawadee" panose="020B0502040204020203" pitchFamily="34" charset="-34"/>
              </a:rPr>
              <a:t>N</a:t>
            </a:r>
            <a:r>
              <a:rPr lang="es-CL" sz="2000" dirty="0">
                <a:solidFill>
                  <a:schemeClr val="accent1"/>
                </a:solidFill>
                <a:effectLst>
                  <a:outerShdw blurRad="38100" dist="38100" dir="2700000" algn="tl">
                    <a:srgbClr val="000000">
                      <a:alpha val="43137"/>
                    </a:srgbClr>
                  </a:outerShdw>
                </a:effectLst>
                <a:latin typeface="Calibri" panose="020F0502020204030204" pitchFamily="34" charset="0"/>
                <a:cs typeface="Leelawadee" panose="020B0502040204020203" pitchFamily="34" charset="-34"/>
              </a:rPr>
              <a:t>O EXISTEN RECLAMACIONES EN EL PERÍODO</a:t>
            </a:r>
          </a:p>
        </p:txBody>
      </p:sp>
    </p:spTree>
    <p:extLst>
      <p:ext uri="{BB962C8B-B14F-4D97-AF65-F5344CB8AC3E}">
        <p14:creationId xmlns:p14="http://schemas.microsoft.com/office/powerpoint/2010/main" val="474325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Datos 4"/>
          <p:cNvSpPr/>
          <p:nvPr/>
        </p:nvSpPr>
        <p:spPr>
          <a:xfrm>
            <a:off x="-224940" y="123031"/>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1258113" y="139337"/>
            <a:ext cx="6077750"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3800" dirty="0">
                <a:solidFill>
                  <a:schemeClr val="bg2"/>
                </a:solidFill>
                <a:latin typeface="Bahnschrift Condensed" panose="020B0502040204020203" pitchFamily="34" charset="0"/>
              </a:rPr>
              <a:t>COMENTARIOS A LA EJECUCIÓN 2024</a:t>
            </a:r>
            <a:endParaRPr lang="es-MX" sz="3800" b="0" dirty="0">
              <a:solidFill>
                <a:schemeClr val="bg2"/>
              </a:solidFill>
              <a:latin typeface="Bahnschrift Condensed" panose="020B0502040204020203" pitchFamily="34" charset="0"/>
            </a:endParaRPr>
          </a:p>
        </p:txBody>
      </p:sp>
      <p:sp>
        <p:nvSpPr>
          <p:cNvPr id="8" name="Datos 7"/>
          <p:cNvSpPr/>
          <p:nvPr/>
        </p:nvSpPr>
        <p:spPr>
          <a:xfrm>
            <a:off x="-277191" y="658245"/>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7" name="CuadroTexto 6">
            <a:extLst>
              <a:ext uri="{FF2B5EF4-FFF2-40B4-BE49-F238E27FC236}">
                <a16:creationId xmlns:a16="http://schemas.microsoft.com/office/drawing/2014/main" id="{1EB46633-765B-4C6B-B894-4145CA1B9DEB}"/>
              </a:ext>
            </a:extLst>
          </p:cNvPr>
          <p:cNvSpPr txBox="1"/>
          <p:nvPr/>
        </p:nvSpPr>
        <p:spPr>
          <a:xfrm>
            <a:off x="208105" y="789552"/>
            <a:ext cx="8819985" cy="4124206"/>
          </a:xfrm>
          <a:prstGeom prst="rect">
            <a:avLst/>
          </a:prstGeom>
          <a:noFill/>
        </p:spPr>
        <p:txBody>
          <a:bodyPr wrap="square" rtlCol="0">
            <a:spAutoFit/>
          </a:bodyPr>
          <a:lstStyle/>
          <a:p>
            <a:pPr algn="just"/>
            <a:endParaRPr lang="es-CL" sz="1000" b="1" dirty="0">
              <a:solidFill>
                <a:schemeClr val="accent2">
                  <a:lumMod val="75000"/>
                </a:schemeClr>
              </a:solidFill>
              <a:latin typeface="Bahnschrift" panose="020B0502040204020203" pitchFamily="34" charset="0"/>
              <a:cs typeface="Leelawadee" panose="020B0502040204020203" pitchFamily="34" charset="-34"/>
            </a:endParaRPr>
          </a:p>
          <a:p>
            <a:pPr algn="just"/>
            <a:r>
              <a:rPr lang="es-CL" sz="1200" b="1" u="sng" dirty="0">
                <a:solidFill>
                  <a:schemeClr val="accent6">
                    <a:lumMod val="75000"/>
                  </a:schemeClr>
                </a:solidFill>
                <a:latin typeface="Bahnschrift" panose="020B0502040204020203" pitchFamily="34" charset="0"/>
                <a:cs typeface="Leelawadee" panose="020B0502040204020203" pitchFamily="34" charset="-34"/>
              </a:rPr>
              <a:t>PROGRAMA DE FUNCIONAMIENTO:</a:t>
            </a:r>
          </a:p>
          <a:p>
            <a:pPr marL="171450" lvl="2"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El avance del 22% corresponde al proyectado. </a:t>
            </a:r>
          </a:p>
          <a:p>
            <a:pPr marL="171450" lvl="2"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Para la adquisición de mobiliario y equipos, en esta oportunidad se realizará la solicitud de que se decrete el saldo inicial de caja, proceso al que se le deberá realizar seguimiento continuo para prever la oportuna tramitación administrativa y posterior compra.</a:t>
            </a:r>
          </a:p>
          <a:p>
            <a:pPr marL="171450" lvl="2"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Monitorear el presupuesto del CORE, que si bien este año es un mayor monto, las salidas internacionales podrían requerir de ciertas modificaciones al </a:t>
            </a:r>
            <a:r>
              <a:rPr lang="es-CL" sz="1200" b="1" dirty="0" err="1">
                <a:solidFill>
                  <a:schemeClr val="accent2">
                    <a:lumMod val="75000"/>
                  </a:schemeClr>
                </a:solidFill>
                <a:latin typeface="Bahnschrift" panose="020B0502040204020203" pitchFamily="34" charset="0"/>
                <a:cs typeface="Leelawadee" panose="020B0502040204020203" pitchFamily="34" charset="-34"/>
              </a:rPr>
              <a:t>itemizado</a:t>
            </a:r>
            <a:r>
              <a:rPr lang="es-CL" sz="1200" b="1" dirty="0">
                <a:solidFill>
                  <a:schemeClr val="accent2">
                    <a:lumMod val="75000"/>
                  </a:schemeClr>
                </a:solidFill>
                <a:latin typeface="Bahnschrift" panose="020B0502040204020203" pitchFamily="34" charset="0"/>
                <a:cs typeface="Leelawadee" panose="020B0502040204020203" pitchFamily="34" charset="-34"/>
              </a:rPr>
              <a:t>.</a:t>
            </a:r>
          </a:p>
          <a:p>
            <a:pPr lvl="2" algn="just"/>
            <a:endParaRPr lang="es-CL" sz="1200" b="1" dirty="0">
              <a:solidFill>
                <a:schemeClr val="accent2">
                  <a:lumMod val="75000"/>
                </a:schemeClr>
              </a:solidFill>
              <a:latin typeface="Bahnschrift" panose="020B0502040204020203" pitchFamily="34" charset="0"/>
              <a:cs typeface="Leelawadee" panose="020B0502040204020203" pitchFamily="34" charset="-34"/>
            </a:endParaRPr>
          </a:p>
          <a:p>
            <a:pPr algn="just"/>
            <a:r>
              <a:rPr lang="es-CL" sz="1200" b="1" u="sng" dirty="0">
                <a:solidFill>
                  <a:schemeClr val="accent6">
                    <a:lumMod val="75000"/>
                  </a:schemeClr>
                </a:solidFill>
                <a:latin typeface="Bahnschrift" panose="020B0502040204020203" pitchFamily="34" charset="0"/>
                <a:cs typeface="Leelawadee" panose="020B0502040204020203" pitchFamily="34" charset="-34"/>
              </a:rPr>
              <a:t>PROGRAMA DE INVERSIÓN REGIONAL: </a:t>
            </a:r>
          </a:p>
          <a:p>
            <a:pPr marL="171450"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El presupuesto para el año 2024 es el que ha experimentado mayor alza en relación a períodos anteriores, por ello, es un desafío importante la ejecución de los 73 mil millones.</a:t>
            </a:r>
          </a:p>
          <a:p>
            <a:pPr marL="171450"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Considerando la restricción en la contabilización de gasto en las transferencias corrientes/capital, se vislumbra realizar importantes modificaciones al presupuesto entre subtítulos. </a:t>
            </a:r>
          </a:p>
          <a:p>
            <a:pPr marL="171450"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Considerar que cualquier apertura de proyecto de obras/diseño o programas a esta fecha probablemente no generarían gasto durante año. Se sugiere analizar las posibilidades que podría otorgar el </a:t>
            </a:r>
            <a:r>
              <a:rPr lang="es-CL" sz="1200" b="1" dirty="0" err="1">
                <a:solidFill>
                  <a:schemeClr val="accent2">
                    <a:lumMod val="75000"/>
                  </a:schemeClr>
                </a:solidFill>
                <a:latin typeface="Bahnschrift" panose="020B0502040204020203" pitchFamily="34" charset="0"/>
                <a:cs typeface="Leelawadee" panose="020B0502040204020203" pitchFamily="34" charset="-34"/>
              </a:rPr>
              <a:t>Subt</a:t>
            </a:r>
            <a:r>
              <a:rPr lang="es-CL" sz="1200" b="1" dirty="0">
                <a:solidFill>
                  <a:schemeClr val="accent2">
                    <a:lumMod val="75000"/>
                  </a:schemeClr>
                </a:solidFill>
                <a:latin typeface="Bahnschrift" panose="020B0502040204020203" pitchFamily="34" charset="0"/>
                <a:cs typeface="Leelawadee" panose="020B0502040204020203" pitchFamily="34" charset="-34"/>
              </a:rPr>
              <a:t>. 29 (disponibilidad de activos en el mercado, de rápida entrega, etc.).</a:t>
            </a:r>
          </a:p>
          <a:p>
            <a:pPr marL="171450" indent="-171450" algn="just">
              <a:buFontTx/>
              <a:buChar char="-"/>
            </a:pPr>
            <a:r>
              <a:rPr lang="es-CL" sz="1200" b="1" dirty="0">
                <a:solidFill>
                  <a:schemeClr val="accent2">
                    <a:lumMod val="75000"/>
                  </a:schemeClr>
                </a:solidFill>
                <a:latin typeface="Bahnschrift" panose="020B0502040204020203" pitchFamily="34" charset="0"/>
                <a:cs typeface="Leelawadee" panose="020B0502040204020203" pitchFamily="34" charset="-34"/>
              </a:rPr>
              <a:t>En relación al insumo de datos para análisis, no se cuenta con una programación de las rendiciones mensuales ni tampoco una actualización del monto de arrastre para el próximo año. Cabe recordar que la programación financiero/presupuestaria, más aún con las restricciones actuales, </a:t>
            </a:r>
            <a:r>
              <a:rPr lang="es-CL" sz="1200" b="1" u="sng" dirty="0">
                <a:solidFill>
                  <a:schemeClr val="accent2">
                    <a:lumMod val="75000"/>
                  </a:schemeClr>
                </a:solidFill>
                <a:latin typeface="Bahnschrift" panose="020B0502040204020203" pitchFamily="34" charset="0"/>
                <a:cs typeface="Leelawadee" panose="020B0502040204020203" pitchFamily="34" charset="-34"/>
              </a:rPr>
              <a:t>es un trabajo de más allá del año presupuestario. </a:t>
            </a:r>
          </a:p>
          <a:p>
            <a:pPr marL="171450" indent="-171450" algn="just">
              <a:buFontTx/>
              <a:buChar char="-"/>
            </a:pPr>
            <a:r>
              <a:rPr lang="es-MX" sz="1200" b="1" dirty="0">
                <a:solidFill>
                  <a:schemeClr val="accent2">
                    <a:lumMod val="75000"/>
                  </a:schemeClr>
                </a:solidFill>
                <a:latin typeface="Bahnschrift" panose="020B0502040204020203" pitchFamily="34" charset="0"/>
                <a:cs typeface="Leelawadee" panose="020B0502040204020203" pitchFamily="34" charset="-34"/>
              </a:rPr>
              <a:t>Realizar oportunas gestiones con DIPRES y/o Contraloría, para aclarar glosas confusas o que no se observa el cómo se ejecutan (glosa 13, glosa 15 en lo referente al FRIL).</a:t>
            </a:r>
            <a:endParaRPr lang="es-CL" sz="1200" b="1" dirty="0">
              <a:solidFill>
                <a:schemeClr val="accent2">
                  <a:lumMod val="75000"/>
                </a:schemeClr>
              </a:solidFill>
              <a:latin typeface="Bahnschrift" panose="020B0502040204020203" pitchFamily="34" charset="0"/>
              <a:cs typeface="Leelawadee" panose="020B0502040204020203" pitchFamily="34" charset="-34"/>
            </a:endParaRPr>
          </a:p>
        </p:txBody>
      </p:sp>
    </p:spTree>
    <p:extLst>
      <p:ext uri="{BB962C8B-B14F-4D97-AF65-F5344CB8AC3E}">
        <p14:creationId xmlns:p14="http://schemas.microsoft.com/office/powerpoint/2010/main" val="2004363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7" name="Google Shape;57;p15"/>
          <p:cNvSpPr txBox="1">
            <a:spLocks noGrp="1"/>
          </p:cNvSpPr>
          <p:nvPr>
            <p:ph type="ctrTitle"/>
          </p:nvPr>
        </p:nvSpPr>
        <p:spPr>
          <a:xfrm>
            <a:off x="3908706" y="1480223"/>
            <a:ext cx="4569000" cy="128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400" dirty="0">
                <a:solidFill>
                  <a:schemeClr val="bg1">
                    <a:lumMod val="50000"/>
                  </a:schemeClr>
                </a:solidFill>
                <a:latin typeface="Bahnschrift Condensed" panose="020B0502040204020203" pitchFamily="34" charset="0"/>
              </a:rPr>
              <a:t>GRACIAS POR SU ATENCIÓN</a:t>
            </a:r>
            <a:endParaRPr sz="5400" dirty="0">
              <a:solidFill>
                <a:schemeClr val="bg1">
                  <a:lumMod val="50000"/>
                </a:schemeClr>
              </a:solidFill>
              <a:latin typeface="Bahnschrift Condensed" panose="020B0502040204020203" pitchFamily="34" charset="0"/>
            </a:endParaRPr>
          </a:p>
        </p:txBody>
      </p:sp>
      <p:sp>
        <p:nvSpPr>
          <p:cNvPr id="17" name="Google Shape;997;p42"/>
          <p:cNvSpPr txBox="1"/>
          <p:nvPr/>
        </p:nvSpPr>
        <p:spPr>
          <a:xfrm>
            <a:off x="0" y="4735666"/>
            <a:ext cx="9144000" cy="429600"/>
          </a:xfrm>
          <a:prstGeom prst="rect">
            <a:avLst/>
          </a:prstGeom>
          <a:solidFill>
            <a:schemeClr val="accent2">
              <a:lumMod val="75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dirty="0">
              <a:solidFill>
                <a:schemeClr val="bg1"/>
              </a:solidFill>
              <a:latin typeface="Fira Sans Extra Condensed Medium"/>
              <a:ea typeface="Fira Sans Extra Condensed Medium"/>
              <a:cs typeface="Fira Sans Extra Condensed Medium"/>
              <a:sym typeface="Fira Sans Extra Condensed Medium"/>
            </a:endParaRPr>
          </a:p>
        </p:txBody>
      </p:sp>
      <p:sp>
        <p:nvSpPr>
          <p:cNvPr id="55" name="Google Shape;55;p15"/>
          <p:cNvSpPr/>
          <p:nvPr/>
        </p:nvSpPr>
        <p:spPr>
          <a:xfrm>
            <a:off x="477017" y="172418"/>
            <a:ext cx="2889036" cy="4136700"/>
          </a:xfrm>
          <a:custGeom>
            <a:avLst/>
            <a:gdLst/>
            <a:ahLst/>
            <a:cxnLst/>
            <a:rect l="l" t="t" r="r" b="b"/>
            <a:pathLst>
              <a:path w="68405" h="85807" extrusionOk="0">
                <a:moveTo>
                  <a:pt x="0" y="11543"/>
                </a:moveTo>
                <a:lnTo>
                  <a:pt x="0" y="85807"/>
                </a:lnTo>
                <a:lnTo>
                  <a:pt x="68405" y="85807"/>
                </a:lnTo>
                <a:lnTo>
                  <a:pt x="68405" y="0"/>
                </a:lnTo>
                <a:lnTo>
                  <a:pt x="11566" y="18"/>
                </a:lnTo>
                <a:close/>
              </a:path>
            </a:pathLst>
          </a:custGeom>
          <a:solidFill>
            <a:srgbClr val="EFEFEF"/>
          </a:solidFill>
          <a:ln>
            <a:noFill/>
          </a:ln>
        </p:spPr>
      </p:sp>
      <p:sp>
        <p:nvSpPr>
          <p:cNvPr id="58" name="Google Shape;58;p15"/>
          <p:cNvSpPr/>
          <p:nvPr/>
        </p:nvSpPr>
        <p:spPr>
          <a:xfrm>
            <a:off x="404129" y="148630"/>
            <a:ext cx="591387" cy="655157"/>
          </a:xfrm>
          <a:custGeom>
            <a:avLst/>
            <a:gdLst/>
            <a:ahLst/>
            <a:cxnLst/>
            <a:rect l="l" t="t" r="r" b="b"/>
            <a:pathLst>
              <a:path w="11367" h="11367" extrusionOk="0">
                <a:moveTo>
                  <a:pt x="0" y="11367"/>
                </a:moveTo>
                <a:lnTo>
                  <a:pt x="11367" y="0"/>
                </a:lnTo>
                <a:lnTo>
                  <a:pt x="11367" y="11367"/>
                </a:lnTo>
                <a:close/>
              </a:path>
            </a:pathLst>
          </a:custGeom>
          <a:solidFill>
            <a:srgbClr val="D9D9D9"/>
          </a:solidFill>
          <a:ln>
            <a:noFill/>
          </a:ln>
          <a:effectLst>
            <a:outerShdw blurRad="71438" dist="19050" dir="2640000" algn="bl" rotWithShape="0">
              <a:srgbClr val="000000">
                <a:alpha val="25000"/>
              </a:srgbClr>
            </a:outerShdw>
          </a:effectLst>
        </p:spPr>
      </p:sp>
      <p:sp>
        <p:nvSpPr>
          <p:cNvPr id="5" name="CuadroTexto 4"/>
          <p:cNvSpPr txBox="1"/>
          <p:nvPr/>
        </p:nvSpPr>
        <p:spPr>
          <a:xfrm>
            <a:off x="5758070" y="4711939"/>
            <a:ext cx="3385930" cy="477054"/>
          </a:xfrm>
          <a:prstGeom prst="rect">
            <a:avLst/>
          </a:prstGeom>
          <a:noFill/>
        </p:spPr>
        <p:txBody>
          <a:bodyPr wrap="square" rtlCol="0">
            <a:spAutoFit/>
          </a:bodyPr>
          <a:lstStyle/>
          <a:p>
            <a:pPr algn="r"/>
            <a:r>
              <a:rPr lang="es-CL" sz="1200" dirty="0">
                <a:solidFill>
                  <a:schemeClr val="bg1"/>
                </a:solidFill>
                <a:latin typeface="Bahnschrift SemiLight Condensed" panose="020B0502040204020203" pitchFamily="34" charset="0"/>
              </a:rPr>
              <a:t>UNIDAD DE CONTROL Y AUDITORÍA INTERNA</a:t>
            </a:r>
          </a:p>
          <a:p>
            <a:pPr algn="r"/>
            <a:r>
              <a:rPr lang="es-CL" sz="1200" dirty="0">
                <a:solidFill>
                  <a:schemeClr val="bg1"/>
                </a:solidFill>
                <a:latin typeface="Bahnschrift SemiLight Condensed" panose="020B0502040204020203" pitchFamily="34" charset="0"/>
              </a:rPr>
              <a:t>VALDIVIA, 08 DE MAYO DE 2024</a:t>
            </a:r>
          </a:p>
        </p:txBody>
      </p:sp>
      <p:pic>
        <p:nvPicPr>
          <p:cNvPr id="6" name="Imagen 5"/>
          <p:cNvPicPr>
            <a:picLocks noChangeAspect="1"/>
          </p:cNvPicPr>
          <p:nvPr/>
        </p:nvPicPr>
        <p:blipFill>
          <a:blip r:embed="rId3"/>
          <a:stretch>
            <a:fillRect/>
          </a:stretch>
        </p:blipFill>
        <p:spPr>
          <a:xfrm>
            <a:off x="925323" y="1368530"/>
            <a:ext cx="1874635" cy="1507686"/>
          </a:xfrm>
          <a:prstGeom prst="rect">
            <a:avLst/>
          </a:prstGeom>
        </p:spPr>
      </p:pic>
    </p:spTree>
    <p:extLst>
      <p:ext uri="{BB962C8B-B14F-4D97-AF65-F5344CB8AC3E}">
        <p14:creationId xmlns:p14="http://schemas.microsoft.com/office/powerpoint/2010/main" val="23957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Datos 4"/>
          <p:cNvSpPr/>
          <p:nvPr/>
        </p:nvSpPr>
        <p:spPr>
          <a:xfrm>
            <a:off x="-285347" y="333528"/>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622029" y="2018060"/>
            <a:ext cx="681010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800" dirty="0">
                <a:solidFill>
                  <a:schemeClr val="bg1"/>
                </a:solidFill>
                <a:latin typeface="Bahnschrift Condensed" panose="020B0502040204020203" pitchFamily="34" charset="0"/>
              </a:rPr>
              <a:t>PRESUPUESTO DE FUNCIONAMIENTO</a:t>
            </a:r>
            <a:endParaRPr lang="es-MX" sz="3800" b="0" dirty="0">
              <a:solidFill>
                <a:schemeClr val="bg1"/>
              </a:solidFill>
              <a:latin typeface="Bahnschrift Condensed" panose="020B0502040204020203" pitchFamily="34" charset="0"/>
            </a:endParaRPr>
          </a:p>
        </p:txBody>
      </p:sp>
      <p:sp>
        <p:nvSpPr>
          <p:cNvPr id="8" name="Datos 7"/>
          <p:cNvSpPr/>
          <p:nvPr/>
        </p:nvSpPr>
        <p:spPr>
          <a:xfrm>
            <a:off x="-285347" y="846002"/>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51251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os 4"/>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6" name="Google Shape;57;p15"/>
          <p:cNvSpPr txBox="1">
            <a:spLocks/>
          </p:cNvSpPr>
          <p:nvPr/>
        </p:nvSpPr>
        <p:spPr>
          <a:xfrm>
            <a:off x="1176768" y="132554"/>
            <a:ext cx="6287588"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r>
              <a:rPr lang="es-MX" sz="3800" dirty="0">
                <a:solidFill>
                  <a:schemeClr val="bg2"/>
                </a:solidFill>
                <a:latin typeface="Bahnschrift Condensed" panose="020B0502040204020203" pitchFamily="34" charset="0"/>
              </a:rPr>
              <a:t>PRESUPUESTO DE FUNCIONAMIENTO</a:t>
            </a:r>
            <a:endParaRPr lang="es-MX" sz="3800" b="0" dirty="0">
              <a:solidFill>
                <a:schemeClr val="bg2"/>
              </a:solidFill>
              <a:latin typeface="Bahnschrift Condensed" panose="020B0502040204020203" pitchFamily="34" charset="0"/>
            </a:endParaRPr>
          </a:p>
        </p:txBody>
      </p:sp>
      <p:sp>
        <p:nvSpPr>
          <p:cNvPr id="8" name="Datos 7"/>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Google Shape;57;p15"/>
          <p:cNvSpPr txBox="1">
            <a:spLocks/>
          </p:cNvSpPr>
          <p:nvPr/>
        </p:nvSpPr>
        <p:spPr>
          <a:xfrm>
            <a:off x="439783" y="660984"/>
            <a:ext cx="3792584"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MARCO PRESUPUESTARIO INICIAL</a:t>
            </a:r>
            <a:endParaRPr lang="es-MX" sz="2400" b="0" dirty="0">
              <a:solidFill>
                <a:schemeClr val="bg2"/>
              </a:solidFill>
              <a:latin typeface="Bahnschrift Condensed" panose="020B0502040204020203" pitchFamily="34" charset="0"/>
            </a:endParaRPr>
          </a:p>
        </p:txBody>
      </p:sp>
      <p:sp>
        <p:nvSpPr>
          <p:cNvPr id="11" name="CuadroTexto 10"/>
          <p:cNvSpPr txBox="1"/>
          <p:nvPr/>
        </p:nvSpPr>
        <p:spPr>
          <a:xfrm>
            <a:off x="2800078" y="1436474"/>
            <a:ext cx="2864577" cy="707886"/>
          </a:xfrm>
          <a:prstGeom prst="rect">
            <a:avLst/>
          </a:prstGeom>
          <a:noFill/>
        </p:spPr>
        <p:txBody>
          <a:bodyPr wrap="square" rtlCol="0">
            <a:spAutoFit/>
          </a:bodyPr>
          <a:lstStyle>
            <a:defPPr marR="0" lvl="0" algn="l" rtl="0">
              <a:lnSpc>
                <a:spcPct val="100000"/>
              </a:lnSpc>
              <a:spcBef>
                <a:spcPts val="0"/>
              </a:spcBef>
              <a:spcAft>
                <a:spcPts val="0"/>
              </a:spcAft>
            </a:defPPr>
            <a:lvl1pPr algn="r">
              <a:buClr>
                <a:schemeClr val="dk1"/>
              </a:buClr>
              <a:buSzPts val="5200"/>
              <a:defRPr sz="3600" b="1">
                <a:solidFill>
                  <a:schemeClr val="accent1"/>
                </a:solidFill>
                <a:latin typeface="Bahnschrift Condensed" panose="020B0502040204020203" pitchFamily="34" charset="0"/>
                <a:ea typeface="Fira Sans"/>
                <a:cs typeface="Fira Sans"/>
              </a:defRPr>
            </a:lvl1pPr>
          </a:lstStyle>
          <a:p>
            <a:r>
              <a:rPr lang="es-CL" sz="4000" dirty="0">
                <a:solidFill>
                  <a:schemeClr val="accent2"/>
                </a:solidFill>
              </a:rPr>
              <a:t>M$ 6.833.943 </a:t>
            </a:r>
          </a:p>
        </p:txBody>
      </p:sp>
      <p:sp>
        <p:nvSpPr>
          <p:cNvPr id="12" name="Google Shape;57;p15"/>
          <p:cNvSpPr txBox="1">
            <a:spLocks/>
          </p:cNvSpPr>
          <p:nvPr/>
        </p:nvSpPr>
        <p:spPr>
          <a:xfrm>
            <a:off x="91441" y="2219173"/>
            <a:ext cx="8974182" cy="268462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ctr"/>
            <a:r>
              <a:rPr lang="es-MX" sz="2000" dirty="0">
                <a:solidFill>
                  <a:schemeClr val="bg2"/>
                </a:solidFill>
                <a:latin typeface="Bahnschrift Condensed" panose="020B0502040204020203" pitchFamily="34" charset="0"/>
              </a:rPr>
              <a:t>6,5% + QUE EL MARCO INICIAL DEL AÑO 2023 (+M$ </a:t>
            </a:r>
            <a:r>
              <a:rPr lang="es-CL" sz="2000" dirty="0">
                <a:solidFill>
                  <a:schemeClr val="bg2"/>
                </a:solidFill>
                <a:latin typeface="Bahnschrift Condensed" panose="020B0502040204020203" pitchFamily="34" charset="0"/>
              </a:rPr>
              <a:t>416.557</a:t>
            </a:r>
            <a:r>
              <a:rPr lang="es-MX" sz="2000" dirty="0">
                <a:solidFill>
                  <a:schemeClr val="bg2"/>
                </a:solidFill>
                <a:latin typeface="Bahnschrift Condensed" panose="020B0502040204020203" pitchFamily="34" charset="0"/>
              </a:rPr>
              <a:t>) </a:t>
            </a:r>
          </a:p>
          <a:p>
            <a:pPr algn="ctr"/>
            <a:endParaRPr lang="es-MX" sz="200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LA VARIACIÓN ANUAL SIEMPRE HA SIDO DE CONTINUIDAD APROX. 8% (EXCEPCIÓN AÑO 2023, 27% MAYOR</a:t>
            </a:r>
            <a:r>
              <a:rPr lang="es-MX" sz="2000" b="0" dirty="0">
                <a:solidFill>
                  <a:schemeClr val="bg2"/>
                </a:solidFill>
                <a:latin typeface="Bahnschrift Condensed" panose="020B0502040204020203" pitchFamily="34" charset="0"/>
              </a:rPr>
              <a:t>)</a:t>
            </a:r>
          </a:p>
          <a:p>
            <a:pPr algn="ctr"/>
            <a:endParaRPr lang="es-MX" sz="2000" b="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NO EXISTEN AUMENTOS/DISMINUCIONES REALIZADAS EN EL PRIMER TRIMESTRE</a:t>
            </a:r>
          </a:p>
          <a:p>
            <a:pPr algn="ctr"/>
            <a:endParaRPr lang="es-MX" sz="2000" dirty="0">
              <a:solidFill>
                <a:schemeClr val="bg2"/>
              </a:solidFill>
              <a:latin typeface="Bahnschrift Condensed" panose="020B0502040204020203" pitchFamily="34" charset="0"/>
            </a:endParaRPr>
          </a:p>
          <a:p>
            <a:pPr algn="ctr"/>
            <a:r>
              <a:rPr lang="es-MX" sz="2000" dirty="0">
                <a:solidFill>
                  <a:schemeClr val="bg2"/>
                </a:solidFill>
                <a:latin typeface="Bahnschrift Condensed" panose="020B0502040204020203" pitchFamily="34" charset="0"/>
              </a:rPr>
              <a:t>LA </a:t>
            </a:r>
            <a:r>
              <a:rPr lang="es-MX" sz="2000" dirty="0">
                <a:solidFill>
                  <a:schemeClr val="accent2"/>
                </a:solidFill>
                <a:latin typeface="Bahnschrift Condensed" panose="020B0502040204020203" pitchFamily="34" charset="0"/>
              </a:rPr>
              <a:t>DEUDA FLOTANTE </a:t>
            </a:r>
            <a:r>
              <a:rPr lang="es-MX" sz="2000" dirty="0">
                <a:solidFill>
                  <a:schemeClr val="bg2"/>
                </a:solidFill>
                <a:latin typeface="Bahnschrift Condensed" panose="020B0502040204020203" pitchFamily="34" charset="0"/>
              </a:rPr>
              <a:t>ES DE M$17.719, SE ENCUENTRA PAGADA PERO AÚN NO HA SIDO DECRETADA (saldo inicial de caja) </a:t>
            </a:r>
          </a:p>
        </p:txBody>
      </p:sp>
    </p:spTree>
    <p:extLst>
      <p:ext uri="{BB962C8B-B14F-4D97-AF65-F5344CB8AC3E}">
        <p14:creationId xmlns:p14="http://schemas.microsoft.com/office/powerpoint/2010/main" val="412337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029636" y="2792285"/>
            <a:ext cx="5123232" cy="584775"/>
          </a:xfrm>
          <a:prstGeom prst="rect">
            <a:avLst/>
          </a:prstGeom>
          <a:noFill/>
        </p:spPr>
        <p:txBody>
          <a:bodyPr wrap="square">
            <a:spAutoFit/>
          </a:bodyPr>
          <a:lstStyle/>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Corresponde a un presupuesto de continuidad (2023; MM$5.313)</a:t>
            </a:r>
          </a:p>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El gasto del primer trimestre es coherente con la programación.</a:t>
            </a: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5114366" y="3936886"/>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24%</a:t>
            </a:r>
          </a:p>
          <a:p>
            <a:pPr algn="ctr"/>
            <a:r>
              <a:rPr lang="es-CL" sz="2800" b="1" dirty="0">
                <a:solidFill>
                  <a:schemeClr val="accent2">
                    <a:lumMod val="75000"/>
                  </a:schemeClr>
                </a:solidFill>
                <a:latin typeface="Bahnschrift Condensed" panose="020B0502040204020203" pitchFamily="34" charset="0"/>
                <a:sym typeface="Fira Sans"/>
              </a:rPr>
              <a:t>Presupuesto Devengado</a:t>
            </a:r>
          </a:p>
        </p:txBody>
      </p:sp>
      <p:sp>
        <p:nvSpPr>
          <p:cNvPr id="11" name="Google Shape;57;p15">
            <a:extLst>
              <a:ext uri="{FF2B5EF4-FFF2-40B4-BE49-F238E27FC236}">
                <a16:creationId xmlns:a16="http://schemas.microsoft.com/office/drawing/2014/main" id="{A34D5609-B11F-49BE-A70B-CDBFF84DE0C5}"/>
              </a:ext>
            </a:extLst>
          </p:cNvPr>
          <p:cNvSpPr txBox="1">
            <a:spLocks/>
          </p:cNvSpPr>
          <p:nvPr/>
        </p:nvSpPr>
        <p:spPr>
          <a:xfrm>
            <a:off x="701041" y="139337"/>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13" name="Google Shape;57;p15">
            <a:extLst>
              <a:ext uri="{FF2B5EF4-FFF2-40B4-BE49-F238E27FC236}">
                <a16:creationId xmlns:a16="http://schemas.microsoft.com/office/drawing/2014/main" id="{B484A9E5-A2D9-4CBE-81F3-F387B7A178B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14" name="CuadroTexto 13">
            <a:extLst>
              <a:ext uri="{FF2B5EF4-FFF2-40B4-BE49-F238E27FC236}">
                <a16:creationId xmlns:a16="http://schemas.microsoft.com/office/drawing/2014/main" id="{4AFFE2FA-5F2B-45D6-8DC1-72F5E0315EB4}"/>
              </a:ext>
            </a:extLst>
          </p:cNvPr>
          <p:cNvSpPr txBox="1"/>
          <p:nvPr/>
        </p:nvSpPr>
        <p:spPr>
          <a:xfrm>
            <a:off x="16337" y="1632723"/>
            <a:ext cx="2806575"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M$ 5.300.397</a:t>
            </a:r>
          </a:p>
        </p:txBody>
      </p:sp>
      <p:cxnSp>
        <p:nvCxnSpPr>
          <p:cNvPr id="7" name="Conector recto de flecha 6">
            <a:extLst>
              <a:ext uri="{FF2B5EF4-FFF2-40B4-BE49-F238E27FC236}">
                <a16:creationId xmlns:a16="http://schemas.microsoft.com/office/drawing/2014/main" id="{C67AE6C3-7F27-4CC3-8BF9-386575F91AEF}"/>
              </a:ext>
            </a:extLst>
          </p:cNvPr>
          <p:cNvCxnSpPr>
            <a:cxnSpLocks/>
          </p:cNvCxnSpPr>
          <p:nvPr/>
        </p:nvCxnSpPr>
        <p:spPr>
          <a:xfrm>
            <a:off x="2684648" y="1904883"/>
            <a:ext cx="1564623"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15" name="Rectángulo 14">
            <a:extLst>
              <a:ext uri="{FF2B5EF4-FFF2-40B4-BE49-F238E27FC236}">
                <a16:creationId xmlns:a16="http://schemas.microsoft.com/office/drawing/2014/main" id="{6D638281-6E90-49BC-AB1D-57909F7988E7}"/>
              </a:ext>
            </a:extLst>
          </p:cNvPr>
          <p:cNvSpPr/>
          <p:nvPr/>
        </p:nvSpPr>
        <p:spPr>
          <a:xfrm>
            <a:off x="4249271" y="1571299"/>
            <a:ext cx="4683962"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21 - Gastos en Personal</a:t>
            </a:r>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2">
                    <a:lumMod val="75000"/>
                  </a:schemeClr>
                </a:solidFill>
                <a:latin typeface="Bahnschrift Condensed" panose="020B0502040204020203" pitchFamily="34" charset="0"/>
                <a:cs typeface="Leelawadee" panose="020B0502040204020203" pitchFamily="34" charset="-34"/>
              </a:rPr>
              <a:t>78,%</a:t>
            </a:r>
            <a:r>
              <a:rPr lang="es-CL" sz="2400" dirty="0">
                <a:solidFill>
                  <a:schemeClr val="accent2">
                    <a:lumMod val="75000"/>
                  </a:schemeClr>
                </a:solidFill>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funcionamiento del GORE.</a:t>
            </a:r>
          </a:p>
        </p:txBody>
      </p:sp>
      <p:sp>
        <p:nvSpPr>
          <p:cNvPr id="17" name="Datos 4">
            <a:extLst>
              <a:ext uri="{FF2B5EF4-FFF2-40B4-BE49-F238E27FC236}">
                <a16:creationId xmlns:a16="http://schemas.microsoft.com/office/drawing/2014/main" id="{F59FA3EE-CFE0-4FB5-9790-A1022C313E76}"/>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8" name="Datos 7">
            <a:extLst>
              <a:ext uri="{FF2B5EF4-FFF2-40B4-BE49-F238E27FC236}">
                <a16:creationId xmlns:a16="http://schemas.microsoft.com/office/drawing/2014/main" id="{F06E872E-23BA-4223-AE66-87D073C5B293}"/>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pic>
        <p:nvPicPr>
          <p:cNvPr id="4" name="Imagen 3">
            <a:extLst>
              <a:ext uri="{FF2B5EF4-FFF2-40B4-BE49-F238E27FC236}">
                <a16:creationId xmlns:a16="http://schemas.microsoft.com/office/drawing/2014/main" id="{FCEB859A-123D-4611-A851-5A2F7083DB74}"/>
              </a:ext>
            </a:extLst>
          </p:cNvPr>
          <p:cNvPicPr>
            <a:picLocks noChangeAspect="1"/>
          </p:cNvPicPr>
          <p:nvPr/>
        </p:nvPicPr>
        <p:blipFill>
          <a:blip r:embed="rId2"/>
          <a:stretch>
            <a:fillRect/>
          </a:stretch>
        </p:blipFill>
        <p:spPr>
          <a:xfrm>
            <a:off x="172802" y="2270763"/>
            <a:ext cx="4076469" cy="2652375"/>
          </a:xfrm>
          <a:prstGeom prst="rect">
            <a:avLst/>
          </a:prstGeom>
        </p:spPr>
      </p:pic>
      <p:pic>
        <p:nvPicPr>
          <p:cNvPr id="9" name="Imagen 8">
            <a:extLst>
              <a:ext uri="{FF2B5EF4-FFF2-40B4-BE49-F238E27FC236}">
                <a16:creationId xmlns:a16="http://schemas.microsoft.com/office/drawing/2014/main" id="{2BBD84BF-9F53-4986-93E6-78A1F365B5AD}"/>
              </a:ext>
            </a:extLst>
          </p:cNvPr>
          <p:cNvPicPr>
            <a:picLocks noChangeAspect="1"/>
          </p:cNvPicPr>
          <p:nvPr/>
        </p:nvPicPr>
        <p:blipFill>
          <a:blip r:embed="rId3"/>
          <a:stretch>
            <a:fillRect/>
          </a:stretch>
        </p:blipFill>
        <p:spPr>
          <a:xfrm>
            <a:off x="4683462" y="3387798"/>
            <a:ext cx="1556351" cy="1059626"/>
          </a:xfrm>
          <a:prstGeom prst="rect">
            <a:avLst/>
          </a:prstGeom>
        </p:spPr>
      </p:pic>
    </p:spTree>
    <p:extLst>
      <p:ext uri="{BB962C8B-B14F-4D97-AF65-F5344CB8AC3E}">
        <p14:creationId xmlns:p14="http://schemas.microsoft.com/office/powerpoint/2010/main" val="272574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272889" y="2734102"/>
            <a:ext cx="4741036" cy="1077218"/>
          </a:xfrm>
          <a:prstGeom prst="rect">
            <a:avLst/>
          </a:prstGeom>
          <a:noFill/>
        </p:spPr>
        <p:txBody>
          <a:bodyPr wrap="square">
            <a:spAutoFit/>
          </a:bodyPr>
          <a:lstStyle/>
          <a:p>
            <a:pPr marL="171450" indent="-1714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El presupuesto para este subtítulo es menor que el del año 2023 en un 23%.</a:t>
            </a:r>
          </a:p>
          <a:p>
            <a:pPr marL="171450" indent="-1714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Aún no están contemplados los ingresos de AGES.</a:t>
            </a:r>
          </a:p>
          <a:p>
            <a:pPr algn="just"/>
            <a:r>
              <a:rPr lang="es-MX" sz="1600" dirty="0">
                <a:solidFill>
                  <a:schemeClr val="accent2">
                    <a:lumMod val="50000"/>
                  </a:schemeClr>
                </a:solidFill>
                <a:latin typeface="Bahnschrift Condensed" panose="020B0502040204020203" pitchFamily="34" charset="0"/>
                <a:cs typeface="Leelawadee" panose="020B0502040204020203" pitchFamily="34" charset="-34"/>
              </a:rPr>
              <a:t> </a:t>
            </a:r>
            <a:endParaRPr lang="es-CL" sz="1600" dirty="0">
              <a:solidFill>
                <a:schemeClr val="accent2">
                  <a:lumMod val="50000"/>
                </a:schemeClr>
              </a:solidFill>
              <a:latin typeface="Bahnschrift Condensed" panose="020B0502040204020203" pitchFamily="34" charset="0"/>
              <a:cs typeface="Leelawadee" panose="020B0502040204020203" pitchFamily="34" charset="-34"/>
            </a:endParaRPr>
          </a:p>
        </p:txBody>
      </p:sp>
      <p:sp>
        <p:nvSpPr>
          <p:cNvPr id="16" name="CuadroTexto 15"/>
          <p:cNvSpPr txBox="1"/>
          <p:nvPr/>
        </p:nvSpPr>
        <p:spPr>
          <a:xfrm>
            <a:off x="2287290" y="3427829"/>
            <a:ext cx="251255" cy="258406"/>
          </a:xfrm>
          <a:prstGeom prst="rect">
            <a:avLst/>
          </a:prstGeom>
          <a:noFill/>
        </p:spPr>
        <p:txBody>
          <a:bodyPr wrap="square" rtlCol="0">
            <a:spAutoFit/>
          </a:bodyPr>
          <a:lstStyle/>
          <a:p>
            <a:endParaRPr lang="es-CL" sz="1050" dirty="0"/>
          </a:p>
        </p:txBody>
      </p:sp>
      <p:sp>
        <p:nvSpPr>
          <p:cNvPr id="22" name="CuadroTexto 21"/>
          <p:cNvSpPr txBox="1"/>
          <p:nvPr/>
        </p:nvSpPr>
        <p:spPr>
          <a:xfrm>
            <a:off x="4813228" y="3991207"/>
            <a:ext cx="3640513" cy="1077218"/>
          </a:xfrm>
          <a:prstGeom prst="rect">
            <a:avLst/>
          </a:prstGeom>
          <a:noFill/>
        </p:spPr>
        <p:txBody>
          <a:bodyPr wrap="square" rtlCol="0">
            <a:spAutoFit/>
          </a:bodyPr>
          <a:lstStyle/>
          <a:p>
            <a:pPr algn="ctr"/>
            <a:r>
              <a:rPr lang="es-CL" sz="3600" b="1" dirty="0">
                <a:solidFill>
                  <a:schemeClr val="bg2"/>
                </a:solidFill>
                <a:latin typeface="Bahnschrift Condensed" panose="020B0502040204020203" pitchFamily="34" charset="0"/>
              </a:rPr>
              <a:t>15,3%</a:t>
            </a:r>
          </a:p>
          <a:p>
            <a:pPr algn="ctr"/>
            <a:r>
              <a:rPr lang="es-CL" sz="2800" b="1" dirty="0">
                <a:solidFill>
                  <a:schemeClr val="accent2">
                    <a:lumMod val="75000"/>
                  </a:schemeClr>
                </a:solidFill>
                <a:latin typeface="Bahnschrift Condensed" panose="020B0502040204020203" pitchFamily="34" charset="0"/>
                <a:sym typeface="Fira Sans"/>
              </a:rPr>
              <a:t>Presupuesto Devengado</a:t>
            </a:r>
          </a:p>
        </p:txBody>
      </p:sp>
      <p:sp>
        <p:nvSpPr>
          <p:cNvPr id="14" name="CuadroTexto 13">
            <a:extLst>
              <a:ext uri="{FF2B5EF4-FFF2-40B4-BE49-F238E27FC236}">
                <a16:creationId xmlns:a16="http://schemas.microsoft.com/office/drawing/2014/main" id="{C97841C9-3B82-4DD0-A567-9121A39EEB1D}"/>
              </a:ext>
            </a:extLst>
          </p:cNvPr>
          <p:cNvSpPr txBox="1"/>
          <p:nvPr/>
        </p:nvSpPr>
        <p:spPr>
          <a:xfrm>
            <a:off x="-11387" y="1526418"/>
            <a:ext cx="2742513"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M$ 769.903</a:t>
            </a:r>
          </a:p>
        </p:txBody>
      </p:sp>
      <p:sp>
        <p:nvSpPr>
          <p:cNvPr id="13" name="Google Shape;57;p15">
            <a:extLst>
              <a:ext uri="{FF2B5EF4-FFF2-40B4-BE49-F238E27FC236}">
                <a16:creationId xmlns:a16="http://schemas.microsoft.com/office/drawing/2014/main" id="{AE7AC2E3-99AC-4E49-BFD1-A14CB59F6CF5}"/>
              </a:ext>
            </a:extLst>
          </p:cNvPr>
          <p:cNvSpPr txBox="1">
            <a:spLocks/>
          </p:cNvSpPr>
          <p:nvPr/>
        </p:nvSpPr>
        <p:spPr>
          <a:xfrm>
            <a:off x="701041" y="139337"/>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15" name="Google Shape;57;p15">
            <a:extLst>
              <a:ext uri="{FF2B5EF4-FFF2-40B4-BE49-F238E27FC236}">
                <a16:creationId xmlns:a16="http://schemas.microsoft.com/office/drawing/2014/main" id="{BD42957A-3419-4740-AC12-9C4E51A0BE58}"/>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18" name="Datos 4">
            <a:extLst>
              <a:ext uri="{FF2B5EF4-FFF2-40B4-BE49-F238E27FC236}">
                <a16:creationId xmlns:a16="http://schemas.microsoft.com/office/drawing/2014/main" id="{E043A645-6A52-466D-928A-CD100D4D9AC6}"/>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9" name="Datos 7">
            <a:extLst>
              <a:ext uri="{FF2B5EF4-FFF2-40B4-BE49-F238E27FC236}">
                <a16:creationId xmlns:a16="http://schemas.microsoft.com/office/drawing/2014/main" id="{7A4D5150-F24E-4FAF-961A-11A525A9BB57}"/>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0" name="Conector recto de flecha 19">
            <a:extLst>
              <a:ext uri="{FF2B5EF4-FFF2-40B4-BE49-F238E27FC236}">
                <a16:creationId xmlns:a16="http://schemas.microsoft.com/office/drawing/2014/main" id="{D1E2E717-C7E6-44CD-8E4C-E91A9BBBF4CC}"/>
              </a:ext>
            </a:extLst>
          </p:cNvPr>
          <p:cNvCxnSpPr>
            <a:cxnSpLocks/>
          </p:cNvCxnSpPr>
          <p:nvPr/>
        </p:nvCxnSpPr>
        <p:spPr>
          <a:xfrm>
            <a:off x="2570819" y="1787598"/>
            <a:ext cx="1659629"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1" name="Rectángulo 20">
            <a:extLst>
              <a:ext uri="{FF2B5EF4-FFF2-40B4-BE49-F238E27FC236}">
                <a16:creationId xmlns:a16="http://schemas.microsoft.com/office/drawing/2014/main" id="{E234408E-9323-4FFB-A2C4-D39C56DF62F8}"/>
              </a:ext>
            </a:extLst>
          </p:cNvPr>
          <p:cNvSpPr/>
          <p:nvPr/>
        </p:nvSpPr>
        <p:spPr>
          <a:xfrm>
            <a:off x="4262967" y="1526420"/>
            <a:ext cx="4741036"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22 - Gastos en Bienes y Servicios de Consumo</a:t>
            </a:r>
            <a:r>
              <a:rPr lang="es-CL" sz="18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2">
                    <a:lumMod val="75000"/>
                  </a:schemeClr>
                </a:solidFill>
                <a:latin typeface="Bahnschrift Condensed" panose="020B0502040204020203" pitchFamily="34" charset="0"/>
                <a:cs typeface="Leelawadee" panose="020B0502040204020203" pitchFamily="34" charset="-34"/>
              </a:rPr>
              <a:t>11%</a:t>
            </a:r>
            <a:r>
              <a:rPr lang="es-CL" sz="2400" dirty="0">
                <a:solidFill>
                  <a:schemeClr val="accent2">
                    <a:lumMod val="75000"/>
                  </a:schemeClr>
                </a:solidFill>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funcionamiento del GORE.</a:t>
            </a:r>
          </a:p>
        </p:txBody>
      </p:sp>
      <p:pic>
        <p:nvPicPr>
          <p:cNvPr id="2" name="Imagen 1">
            <a:extLst>
              <a:ext uri="{FF2B5EF4-FFF2-40B4-BE49-F238E27FC236}">
                <a16:creationId xmlns:a16="http://schemas.microsoft.com/office/drawing/2014/main" id="{24F58D37-0DB1-465B-926C-111EE4A0E014}"/>
              </a:ext>
            </a:extLst>
          </p:cNvPr>
          <p:cNvPicPr>
            <a:picLocks noChangeAspect="1"/>
          </p:cNvPicPr>
          <p:nvPr/>
        </p:nvPicPr>
        <p:blipFill>
          <a:blip r:embed="rId2"/>
          <a:stretch>
            <a:fillRect/>
          </a:stretch>
        </p:blipFill>
        <p:spPr>
          <a:xfrm>
            <a:off x="144982" y="2213760"/>
            <a:ext cx="4117985" cy="2624940"/>
          </a:xfrm>
          <a:prstGeom prst="rect">
            <a:avLst/>
          </a:prstGeom>
        </p:spPr>
      </p:pic>
    </p:spTree>
    <p:extLst>
      <p:ext uri="{BB962C8B-B14F-4D97-AF65-F5344CB8AC3E}">
        <p14:creationId xmlns:p14="http://schemas.microsoft.com/office/powerpoint/2010/main" val="209840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423853" y="2766601"/>
            <a:ext cx="4532790" cy="1323439"/>
          </a:xfrm>
          <a:prstGeom prst="rect">
            <a:avLst/>
          </a:prstGeom>
          <a:noFill/>
        </p:spPr>
        <p:txBody>
          <a:bodyPr wrap="square">
            <a:spAutoFit/>
          </a:bodyPr>
          <a:lstStyle/>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El presupuesto para este subtítulo experimentó un alza de casi el 13% en relación al año anterior.</a:t>
            </a:r>
          </a:p>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Del total, M$345.000 (63%) corresponde solo al concepto de pago de dietas. El resto es para capacitaciones, gastos reembolsables, viáticos etc.</a:t>
            </a:r>
          </a:p>
        </p:txBody>
      </p:sp>
      <p:sp>
        <p:nvSpPr>
          <p:cNvPr id="19" name="Rectángulo 18"/>
          <p:cNvSpPr/>
          <p:nvPr/>
        </p:nvSpPr>
        <p:spPr>
          <a:xfrm>
            <a:off x="3841880" y="3289822"/>
            <a:ext cx="4814596" cy="276999"/>
          </a:xfrm>
          <a:prstGeom prst="rect">
            <a:avLst/>
          </a:prstGeom>
        </p:spPr>
        <p:txBody>
          <a:bodyPr wrap="square">
            <a:spAutoFit/>
          </a:bodyPr>
          <a:lstStyle/>
          <a:p>
            <a:pPr algn="just"/>
            <a:endParaRPr lang="es-CL" sz="1200" dirty="0">
              <a:solidFill>
                <a:schemeClr val="accent5">
                  <a:lumMod val="75000"/>
                </a:schemeClr>
              </a:solidFill>
              <a:latin typeface="Leelawadee" panose="020B0502040204020203" pitchFamily="34" charset="-34"/>
              <a:cs typeface="Leelawadee" panose="020B0502040204020203" pitchFamily="34" charset="-34"/>
            </a:endParaRP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777001" y="3957017"/>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21,2%</a:t>
            </a:r>
          </a:p>
          <a:p>
            <a:pPr algn="ctr"/>
            <a:r>
              <a:rPr lang="es-CL" sz="2800" b="1" dirty="0">
                <a:solidFill>
                  <a:schemeClr val="accent2">
                    <a:lumMod val="75000"/>
                  </a:schemeClr>
                </a:solidFill>
                <a:latin typeface="Bahnschrift Condensed" panose="020B0502040204020203" pitchFamily="34" charset="0"/>
                <a:sym typeface="Fira Sans"/>
              </a:rPr>
              <a:t>Presupuesto Devengado</a:t>
            </a:r>
          </a:p>
        </p:txBody>
      </p:sp>
      <p:sp>
        <p:nvSpPr>
          <p:cNvPr id="14" name="CuadroTexto 13">
            <a:extLst>
              <a:ext uri="{FF2B5EF4-FFF2-40B4-BE49-F238E27FC236}">
                <a16:creationId xmlns:a16="http://schemas.microsoft.com/office/drawing/2014/main" id="{1113D5A2-C4E2-4EB5-9AB1-7FBB64B0A1B3}"/>
              </a:ext>
            </a:extLst>
          </p:cNvPr>
          <p:cNvSpPr txBox="1"/>
          <p:nvPr/>
        </p:nvSpPr>
        <p:spPr>
          <a:xfrm>
            <a:off x="163286" y="1673532"/>
            <a:ext cx="2600942"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M$ 546.243</a:t>
            </a:r>
          </a:p>
        </p:txBody>
      </p:sp>
      <p:sp>
        <p:nvSpPr>
          <p:cNvPr id="18" name="Google Shape;57;p15">
            <a:extLst>
              <a:ext uri="{FF2B5EF4-FFF2-40B4-BE49-F238E27FC236}">
                <a16:creationId xmlns:a16="http://schemas.microsoft.com/office/drawing/2014/main" id="{A81FDF0A-1636-451A-BCA9-3546DC0F1A88}"/>
              </a:ext>
            </a:extLst>
          </p:cNvPr>
          <p:cNvSpPr txBox="1">
            <a:spLocks/>
          </p:cNvSpPr>
          <p:nvPr/>
        </p:nvSpPr>
        <p:spPr>
          <a:xfrm>
            <a:off x="701041" y="139337"/>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20" name="Google Shape;57;p15">
            <a:extLst>
              <a:ext uri="{FF2B5EF4-FFF2-40B4-BE49-F238E27FC236}">
                <a16:creationId xmlns:a16="http://schemas.microsoft.com/office/drawing/2014/main" id="{7269729B-F295-4B1A-90B5-2F245B1C0EE4}"/>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cxnSp>
        <p:nvCxnSpPr>
          <p:cNvPr id="21" name="Conector recto de flecha 20">
            <a:extLst>
              <a:ext uri="{FF2B5EF4-FFF2-40B4-BE49-F238E27FC236}">
                <a16:creationId xmlns:a16="http://schemas.microsoft.com/office/drawing/2014/main" id="{1CBB2BB7-64ED-43B8-B39E-3E59AB79210A}"/>
              </a:ext>
            </a:extLst>
          </p:cNvPr>
          <p:cNvCxnSpPr>
            <a:cxnSpLocks/>
          </p:cNvCxnSpPr>
          <p:nvPr/>
        </p:nvCxnSpPr>
        <p:spPr>
          <a:xfrm>
            <a:off x="2699680" y="1988932"/>
            <a:ext cx="1603379" cy="0"/>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3" name="Datos 4">
            <a:extLst>
              <a:ext uri="{FF2B5EF4-FFF2-40B4-BE49-F238E27FC236}">
                <a16:creationId xmlns:a16="http://schemas.microsoft.com/office/drawing/2014/main" id="{38139CC0-0FC8-4B5B-813B-EB3FCB9650FC}"/>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4" name="Datos 7">
            <a:extLst>
              <a:ext uri="{FF2B5EF4-FFF2-40B4-BE49-F238E27FC236}">
                <a16:creationId xmlns:a16="http://schemas.microsoft.com/office/drawing/2014/main" id="{92678938-3BAC-44C7-BA39-AF09685B5BF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5" name="Rectángulo 24">
            <a:extLst>
              <a:ext uri="{FF2B5EF4-FFF2-40B4-BE49-F238E27FC236}">
                <a16:creationId xmlns:a16="http://schemas.microsoft.com/office/drawing/2014/main" id="{7EC0251F-69C9-4DC5-AD72-6454398F2477}"/>
              </a:ext>
            </a:extLst>
          </p:cNvPr>
          <p:cNvSpPr/>
          <p:nvPr/>
        </p:nvSpPr>
        <p:spPr>
          <a:xfrm>
            <a:off x="4403620" y="1625396"/>
            <a:ext cx="4635565" cy="104644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24-Gastos en Remuneraciones, dietas y otros</a:t>
            </a:r>
            <a:r>
              <a:rPr lang="es-CL" sz="20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2">
                    <a:lumMod val="75000"/>
                  </a:schemeClr>
                </a:solidFill>
                <a:latin typeface="Bahnschrift Condensed" panose="020B0502040204020203" pitchFamily="34" charset="0"/>
                <a:cs typeface="Leelawadee" panose="020B0502040204020203" pitchFamily="34" charset="-34"/>
              </a:rPr>
              <a:t>8% </a:t>
            </a:r>
            <a:r>
              <a:rPr lang="es-CL" dirty="0">
                <a:solidFill>
                  <a:schemeClr val="bg2"/>
                </a:solidFill>
                <a:latin typeface="Bahnschrift Condensed" panose="020B0502040204020203" pitchFamily="34" charset="0"/>
                <a:cs typeface="Leelawadee" panose="020B0502040204020203" pitchFamily="34" charset="-34"/>
              </a:rPr>
              <a:t>del total del presupuesto del programa de funcionamiento del GORE.</a:t>
            </a:r>
          </a:p>
        </p:txBody>
      </p:sp>
      <p:pic>
        <p:nvPicPr>
          <p:cNvPr id="2" name="Imagen 1">
            <a:extLst>
              <a:ext uri="{FF2B5EF4-FFF2-40B4-BE49-F238E27FC236}">
                <a16:creationId xmlns:a16="http://schemas.microsoft.com/office/drawing/2014/main" id="{AD21680D-AE1B-48B2-8C48-51B9B3051FA9}"/>
              </a:ext>
            </a:extLst>
          </p:cNvPr>
          <p:cNvPicPr>
            <a:picLocks noChangeAspect="1"/>
          </p:cNvPicPr>
          <p:nvPr/>
        </p:nvPicPr>
        <p:blipFill>
          <a:blip r:embed="rId2"/>
          <a:stretch>
            <a:fillRect/>
          </a:stretch>
        </p:blipFill>
        <p:spPr>
          <a:xfrm>
            <a:off x="187357" y="2304333"/>
            <a:ext cx="4096159" cy="2611028"/>
          </a:xfrm>
          <a:prstGeom prst="rect">
            <a:avLst/>
          </a:prstGeom>
        </p:spPr>
      </p:pic>
    </p:spTree>
    <p:extLst>
      <p:ext uri="{BB962C8B-B14F-4D97-AF65-F5344CB8AC3E}">
        <p14:creationId xmlns:p14="http://schemas.microsoft.com/office/powerpoint/2010/main" val="149933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572000" y="2776460"/>
            <a:ext cx="4489401" cy="1323439"/>
          </a:xfrm>
          <a:prstGeom prst="rect">
            <a:avLst/>
          </a:prstGeom>
          <a:noFill/>
        </p:spPr>
        <p:txBody>
          <a:bodyPr wrap="square">
            <a:spAutoFit/>
          </a:bodyPr>
          <a:lstStyle/>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Con cargo a estos recursos está programado el pago de licencias y diseño de software (DPIR/DAF).</a:t>
            </a:r>
          </a:p>
          <a:p>
            <a:pPr marL="285750" indent="-285750" algn="just">
              <a:buFont typeface="Arial" panose="020B0604020202020204" pitchFamily="34" charset="0"/>
              <a:buChar char="•"/>
            </a:pPr>
            <a:r>
              <a:rPr lang="es-MX" sz="1600" dirty="0">
                <a:solidFill>
                  <a:schemeClr val="accent2">
                    <a:lumMod val="75000"/>
                  </a:schemeClr>
                </a:solidFill>
                <a:latin typeface="Bahnschrift Condensed" panose="020B0502040204020203" pitchFamily="34" charset="0"/>
                <a:cs typeface="Leelawadee" panose="020B0502040204020203" pitchFamily="34" charset="-34"/>
              </a:rPr>
              <a:t>Se estima el incremento de este subtítulo, con cargo al saldo inicial de caja, para poder cambiar el </a:t>
            </a:r>
            <a:r>
              <a:rPr lang="es-MX" sz="1600" dirty="0" err="1">
                <a:solidFill>
                  <a:schemeClr val="accent2">
                    <a:lumMod val="75000"/>
                  </a:schemeClr>
                </a:solidFill>
                <a:latin typeface="Bahnschrift Condensed" panose="020B0502040204020203" pitchFamily="34" charset="0"/>
                <a:cs typeface="Leelawadee" panose="020B0502040204020203" pitchFamily="34" charset="-34"/>
              </a:rPr>
              <a:t>vehíuculo</a:t>
            </a:r>
            <a:r>
              <a:rPr lang="es-MX" sz="1600" dirty="0">
                <a:solidFill>
                  <a:schemeClr val="accent2">
                    <a:lumMod val="75000"/>
                  </a:schemeClr>
                </a:solidFill>
                <a:latin typeface="Bahnschrift Condensed" panose="020B0502040204020203" pitchFamily="34" charset="0"/>
                <a:cs typeface="Leelawadee" panose="020B0502040204020203" pitchFamily="34" charset="-34"/>
              </a:rPr>
              <a:t> institucional VAN; y mobiliario, equipamiento, etc.</a:t>
            </a: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4800474" y="4066282"/>
            <a:ext cx="3853028" cy="1077218"/>
          </a:xfrm>
          <a:prstGeom prst="rect">
            <a:avLst/>
          </a:prstGeom>
          <a:noFill/>
        </p:spPr>
        <p:txBody>
          <a:bodyPr wrap="square" rtlCol="0">
            <a:spAutoFit/>
          </a:bodyPr>
          <a:lstStyle/>
          <a:p>
            <a:pPr algn="ctr"/>
            <a:r>
              <a:rPr lang="es-CL" sz="1600" b="1" dirty="0">
                <a:solidFill>
                  <a:schemeClr val="bg2"/>
                </a:solidFill>
                <a:latin typeface="Bahnschrift Condensed" panose="020B0502040204020203" pitchFamily="34" charset="0"/>
              </a:rPr>
              <a:t> </a:t>
            </a:r>
            <a:r>
              <a:rPr lang="es-CL" sz="3600" b="1" dirty="0">
                <a:solidFill>
                  <a:schemeClr val="bg2"/>
                </a:solidFill>
                <a:latin typeface="Bahnschrift Condensed" panose="020B0502040204020203" pitchFamily="34" charset="0"/>
              </a:rPr>
              <a:t>3,6%</a:t>
            </a:r>
          </a:p>
          <a:p>
            <a:pPr algn="ctr"/>
            <a:r>
              <a:rPr lang="es-CL" sz="2800" b="1" dirty="0">
                <a:solidFill>
                  <a:schemeClr val="accent2">
                    <a:lumMod val="75000"/>
                  </a:schemeClr>
                </a:solidFill>
                <a:latin typeface="Bahnschrift Condensed" panose="020B0502040204020203" pitchFamily="34" charset="0"/>
                <a:sym typeface="Fira Sans"/>
              </a:rPr>
              <a:t>Presupuesto Devengado</a:t>
            </a:r>
          </a:p>
        </p:txBody>
      </p:sp>
      <p:sp>
        <p:nvSpPr>
          <p:cNvPr id="15" name="CuadroTexto 14">
            <a:extLst>
              <a:ext uri="{FF2B5EF4-FFF2-40B4-BE49-F238E27FC236}">
                <a16:creationId xmlns:a16="http://schemas.microsoft.com/office/drawing/2014/main" id="{5BF57761-4732-44F2-993D-E6AD938B83EC}"/>
              </a:ext>
            </a:extLst>
          </p:cNvPr>
          <p:cNvSpPr txBox="1"/>
          <p:nvPr/>
        </p:nvSpPr>
        <p:spPr>
          <a:xfrm>
            <a:off x="207590" y="1670199"/>
            <a:ext cx="2877446" cy="523220"/>
          </a:xfrm>
          <a:prstGeom prst="rect">
            <a:avLst/>
          </a:prstGeom>
          <a:noFill/>
        </p:spPr>
        <p:txBody>
          <a:bodyPr wrap="square" rtlCol="0">
            <a:spAutoFit/>
          </a:bodyPr>
          <a:lstStyle/>
          <a:p>
            <a:pPr algn="ctr"/>
            <a:r>
              <a:rPr lang="es-CL" sz="2800" b="1" dirty="0">
                <a:solidFill>
                  <a:schemeClr val="bg2"/>
                </a:solidFill>
                <a:latin typeface="Bahnschrift Condensed" panose="020B0502040204020203" pitchFamily="34" charset="0"/>
              </a:rPr>
              <a:t>TOTAL M$ 217.400</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cxnSp>
        <p:nvCxnSpPr>
          <p:cNvPr id="23" name="Conector recto de flecha 22">
            <a:extLst>
              <a:ext uri="{FF2B5EF4-FFF2-40B4-BE49-F238E27FC236}">
                <a16:creationId xmlns:a16="http://schemas.microsoft.com/office/drawing/2014/main" id="{5BB12B61-678A-43E6-A03E-368BC175F099}"/>
              </a:ext>
            </a:extLst>
          </p:cNvPr>
          <p:cNvCxnSpPr>
            <a:cxnSpLocks/>
          </p:cNvCxnSpPr>
          <p:nvPr/>
        </p:nvCxnSpPr>
        <p:spPr>
          <a:xfrm flipV="1">
            <a:off x="2926080" y="1915642"/>
            <a:ext cx="1460640" cy="16167"/>
          </a:xfrm>
          <a:prstGeom prst="straightConnector1">
            <a:avLst/>
          </a:prstGeom>
          <a:ln w="57150">
            <a:solidFill>
              <a:schemeClr val="accent6">
                <a:lumMod val="75000"/>
              </a:schemeClr>
            </a:solidFill>
            <a:tailEnd type="triangle"/>
          </a:ln>
        </p:spPr>
        <p:style>
          <a:lnRef idx="1">
            <a:schemeClr val="accent6"/>
          </a:lnRef>
          <a:fillRef idx="0">
            <a:schemeClr val="accent6"/>
          </a:fillRef>
          <a:effectRef idx="0">
            <a:schemeClr val="accent6"/>
          </a:effectRef>
          <a:fontRef idx="minor">
            <a:schemeClr val="tx1"/>
          </a:fontRef>
        </p:style>
      </p:cxnSp>
      <p:sp>
        <p:nvSpPr>
          <p:cNvPr id="24" name="Rectángulo 23">
            <a:extLst>
              <a:ext uri="{FF2B5EF4-FFF2-40B4-BE49-F238E27FC236}">
                <a16:creationId xmlns:a16="http://schemas.microsoft.com/office/drawing/2014/main" id="{CBA51F3E-C577-43B9-830F-902D40A9492A}"/>
              </a:ext>
            </a:extLst>
          </p:cNvPr>
          <p:cNvSpPr/>
          <p:nvPr/>
        </p:nvSpPr>
        <p:spPr>
          <a:xfrm>
            <a:off x="4482288" y="1598269"/>
            <a:ext cx="4489401" cy="1446550"/>
          </a:xfrm>
          <a:prstGeom prst="rect">
            <a:avLst/>
          </a:prstGeom>
          <a:noFill/>
        </p:spPr>
        <p:txBody>
          <a:bodyPr wrap="square">
            <a:spAutoFit/>
          </a:bodyPr>
          <a:lstStyle/>
          <a:p>
            <a:pPr algn="just"/>
            <a:r>
              <a:rPr lang="es-CL" sz="2400" dirty="0">
                <a:solidFill>
                  <a:schemeClr val="bg2"/>
                </a:solidFill>
                <a:effectLst>
                  <a:outerShdw blurRad="38100" dist="38100" dir="2700000" algn="tl">
                    <a:srgbClr val="000000">
                      <a:alpha val="43137"/>
                    </a:srgbClr>
                  </a:outerShdw>
                </a:effectLst>
                <a:latin typeface="Bahnschrift Condensed" panose="020B0502040204020203" pitchFamily="34" charset="0"/>
                <a:cs typeface="Leelawadee" panose="020B0502040204020203" pitchFamily="34" charset="-34"/>
              </a:rPr>
              <a:t>El subtítulo 29–Adquisiciones de Activos no Financieros, </a:t>
            </a:r>
            <a:r>
              <a:rPr lang="es-CL" dirty="0">
                <a:solidFill>
                  <a:schemeClr val="bg2"/>
                </a:solidFill>
                <a:latin typeface="Bahnschrift Condensed" panose="020B0502040204020203" pitchFamily="34" charset="0"/>
                <a:cs typeface="Leelawadee" panose="020B0502040204020203" pitchFamily="34" charset="-34"/>
              </a:rPr>
              <a:t>representa el </a:t>
            </a:r>
            <a:r>
              <a:rPr lang="es-CL" sz="2400" b="1" dirty="0">
                <a:solidFill>
                  <a:schemeClr val="accent2">
                    <a:lumMod val="75000"/>
                  </a:schemeClr>
                </a:solidFill>
                <a:latin typeface="Bahnschrift Condensed" panose="020B0502040204020203" pitchFamily="34" charset="0"/>
                <a:cs typeface="Leelawadee" panose="020B0502040204020203" pitchFamily="34" charset="-34"/>
              </a:rPr>
              <a:t>3,2% </a:t>
            </a:r>
            <a:r>
              <a:rPr lang="es-CL" dirty="0">
                <a:solidFill>
                  <a:schemeClr val="bg2"/>
                </a:solidFill>
                <a:latin typeface="Bahnschrift Condensed" panose="020B0502040204020203" pitchFamily="34" charset="0"/>
                <a:cs typeface="Leelawadee" panose="020B0502040204020203" pitchFamily="34" charset="-34"/>
              </a:rPr>
              <a:t>del total del presupuesto del programa gastos para funcionamiento del Gobierno Regional.</a:t>
            </a:r>
          </a:p>
          <a:p>
            <a:pPr algn="just"/>
            <a:endParaRPr lang="es-CL" sz="1200" dirty="0">
              <a:solidFill>
                <a:schemeClr val="bg2"/>
              </a:solidFill>
              <a:latin typeface="Bahnschrift Condensed" panose="020B0502040204020203" pitchFamily="34" charset="0"/>
              <a:cs typeface="Leelawadee" panose="020B0502040204020203" pitchFamily="34" charset="-34"/>
            </a:endParaRPr>
          </a:p>
        </p:txBody>
      </p:sp>
      <p:pic>
        <p:nvPicPr>
          <p:cNvPr id="2" name="Imagen 1">
            <a:extLst>
              <a:ext uri="{FF2B5EF4-FFF2-40B4-BE49-F238E27FC236}">
                <a16:creationId xmlns:a16="http://schemas.microsoft.com/office/drawing/2014/main" id="{5BB6C6F5-D134-4A00-A221-535D33C69863}"/>
              </a:ext>
            </a:extLst>
          </p:cNvPr>
          <p:cNvPicPr>
            <a:picLocks noChangeAspect="1"/>
          </p:cNvPicPr>
          <p:nvPr/>
        </p:nvPicPr>
        <p:blipFill>
          <a:blip r:embed="rId2"/>
          <a:stretch>
            <a:fillRect/>
          </a:stretch>
        </p:blipFill>
        <p:spPr>
          <a:xfrm>
            <a:off x="188183" y="2321544"/>
            <a:ext cx="4190874" cy="2671402"/>
          </a:xfrm>
          <a:prstGeom prst="rect">
            <a:avLst/>
          </a:prstGeom>
        </p:spPr>
      </p:pic>
    </p:spTree>
    <p:extLst>
      <p:ext uri="{BB962C8B-B14F-4D97-AF65-F5344CB8AC3E}">
        <p14:creationId xmlns:p14="http://schemas.microsoft.com/office/powerpoint/2010/main" val="549861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6" name="Rectángulo 5"/>
          <p:cNvSpPr/>
          <p:nvPr/>
        </p:nvSpPr>
        <p:spPr>
          <a:xfrm>
            <a:off x="5754336" y="2815968"/>
            <a:ext cx="3113563" cy="1815882"/>
          </a:xfrm>
          <a:prstGeom prst="rect">
            <a:avLst/>
          </a:prstGeom>
          <a:noFill/>
        </p:spPr>
        <p:txBody>
          <a:bodyPr wrap="square">
            <a:spAutoFit/>
          </a:bodyPr>
          <a:lstStyle/>
          <a:p>
            <a:pPr algn="ctr"/>
            <a:r>
              <a:rPr lang="es-MX" sz="1600" dirty="0">
                <a:solidFill>
                  <a:schemeClr val="accent2">
                    <a:lumMod val="75000"/>
                  </a:schemeClr>
                </a:solidFill>
                <a:latin typeface="Bahnschrift Condensed" panose="020B0502040204020203" pitchFamily="34" charset="0"/>
                <a:cs typeface="Leelawadee" panose="020B0502040204020203" pitchFamily="34" charset="-34"/>
              </a:rPr>
              <a:t>Año 2021: 22%</a:t>
            </a:r>
          </a:p>
          <a:p>
            <a:pPr algn="ctr"/>
            <a:r>
              <a:rPr lang="es-MX" sz="1600" dirty="0">
                <a:solidFill>
                  <a:schemeClr val="accent2">
                    <a:lumMod val="75000"/>
                  </a:schemeClr>
                </a:solidFill>
                <a:latin typeface="Bahnschrift Condensed" panose="020B0502040204020203" pitchFamily="34" charset="0"/>
                <a:cs typeface="Leelawadee" panose="020B0502040204020203" pitchFamily="34" charset="-34"/>
              </a:rPr>
              <a:t>Año 2022: 23%</a:t>
            </a:r>
          </a:p>
          <a:p>
            <a:pPr algn="ctr"/>
            <a:r>
              <a:rPr lang="es-MX" sz="1600" dirty="0">
                <a:solidFill>
                  <a:schemeClr val="accent2">
                    <a:lumMod val="75000"/>
                  </a:schemeClr>
                </a:solidFill>
                <a:latin typeface="Bahnschrift Condensed" panose="020B0502040204020203" pitchFamily="34" charset="0"/>
                <a:cs typeface="Leelawadee" panose="020B0502040204020203" pitchFamily="34" charset="-34"/>
              </a:rPr>
              <a:t>Año 2023: 21%</a:t>
            </a:r>
          </a:p>
          <a:p>
            <a:pPr algn="just"/>
            <a:endParaRPr lang="es-MX" sz="1600" dirty="0">
              <a:solidFill>
                <a:schemeClr val="accent2">
                  <a:lumMod val="75000"/>
                </a:schemeClr>
              </a:solidFill>
              <a:latin typeface="Bahnschrift Condensed" panose="020B0502040204020203" pitchFamily="34" charset="0"/>
              <a:cs typeface="Leelawadee" panose="020B0502040204020203" pitchFamily="34" charset="-34"/>
            </a:endParaRPr>
          </a:p>
          <a:p>
            <a:pPr algn="just"/>
            <a:r>
              <a:rPr lang="es-MX" sz="1600" dirty="0">
                <a:solidFill>
                  <a:schemeClr val="accent2">
                    <a:lumMod val="75000"/>
                  </a:schemeClr>
                </a:solidFill>
                <a:latin typeface="Bahnschrift Condensed" panose="020B0502040204020203" pitchFamily="34" charset="0"/>
                <a:cs typeface="Leelawadee" panose="020B0502040204020203" pitchFamily="34" charset="-34"/>
              </a:rPr>
              <a:t>La ejecución del presupuesto de funcionamiento del Gobierno regional, a la fecha se encuentra según lo programado.</a:t>
            </a:r>
          </a:p>
        </p:txBody>
      </p:sp>
      <p:sp>
        <p:nvSpPr>
          <p:cNvPr id="16" name="CuadroTexto 15"/>
          <p:cNvSpPr txBox="1"/>
          <p:nvPr/>
        </p:nvSpPr>
        <p:spPr>
          <a:xfrm>
            <a:off x="2288333" y="3596951"/>
            <a:ext cx="265922" cy="253916"/>
          </a:xfrm>
          <a:prstGeom prst="rect">
            <a:avLst/>
          </a:prstGeom>
          <a:noFill/>
        </p:spPr>
        <p:txBody>
          <a:bodyPr wrap="square" rtlCol="0">
            <a:spAutoFit/>
          </a:bodyPr>
          <a:lstStyle/>
          <a:p>
            <a:endParaRPr lang="es-CL" sz="1050" dirty="0"/>
          </a:p>
        </p:txBody>
      </p:sp>
      <p:sp>
        <p:nvSpPr>
          <p:cNvPr id="22" name="CuadroTexto 21"/>
          <p:cNvSpPr txBox="1"/>
          <p:nvPr/>
        </p:nvSpPr>
        <p:spPr>
          <a:xfrm>
            <a:off x="5290972" y="1738750"/>
            <a:ext cx="3853028" cy="1077218"/>
          </a:xfrm>
          <a:prstGeom prst="rect">
            <a:avLst/>
          </a:prstGeom>
          <a:noFill/>
        </p:spPr>
        <p:txBody>
          <a:bodyPr wrap="square" rtlCol="0">
            <a:spAutoFit/>
          </a:bodyPr>
          <a:lstStyle/>
          <a:p>
            <a:pPr algn="ctr"/>
            <a:r>
              <a:rPr lang="es-CL" sz="1600" b="1" dirty="0">
                <a:solidFill>
                  <a:schemeClr val="accent6">
                    <a:lumMod val="75000"/>
                  </a:schemeClr>
                </a:solidFill>
                <a:latin typeface="Bahnschrift Condensed" panose="020B0502040204020203" pitchFamily="34" charset="0"/>
              </a:rPr>
              <a:t> </a:t>
            </a:r>
            <a:r>
              <a:rPr lang="es-CL" sz="3600" b="1" dirty="0">
                <a:solidFill>
                  <a:schemeClr val="accent6">
                    <a:lumMod val="75000"/>
                  </a:schemeClr>
                </a:solidFill>
                <a:latin typeface="Bahnschrift Condensed" panose="020B0502040204020203" pitchFamily="34" charset="0"/>
              </a:rPr>
              <a:t>22%</a:t>
            </a:r>
          </a:p>
          <a:p>
            <a:pPr algn="ctr"/>
            <a:r>
              <a:rPr lang="es-CL" sz="2800" b="1" dirty="0">
                <a:solidFill>
                  <a:schemeClr val="accent2">
                    <a:lumMod val="75000"/>
                  </a:schemeClr>
                </a:solidFill>
                <a:latin typeface="Bahnschrift Condensed" panose="020B0502040204020203" pitchFamily="34" charset="0"/>
                <a:sym typeface="Fira Sans"/>
              </a:rPr>
              <a:t>Presupuesto Ejecutado</a:t>
            </a:r>
          </a:p>
        </p:txBody>
      </p:sp>
      <p:sp>
        <p:nvSpPr>
          <p:cNvPr id="18" name="Google Shape;57;p15">
            <a:extLst>
              <a:ext uri="{FF2B5EF4-FFF2-40B4-BE49-F238E27FC236}">
                <a16:creationId xmlns:a16="http://schemas.microsoft.com/office/drawing/2014/main" id="{95522508-3340-4651-8B6F-0DEC0C0802AC}"/>
              </a:ext>
            </a:extLst>
          </p:cNvPr>
          <p:cNvSpPr txBox="1">
            <a:spLocks/>
          </p:cNvSpPr>
          <p:nvPr/>
        </p:nvSpPr>
        <p:spPr>
          <a:xfrm>
            <a:off x="701041" y="139337"/>
            <a:ext cx="5696711"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3600" dirty="0">
                <a:solidFill>
                  <a:schemeClr val="bg2"/>
                </a:solidFill>
                <a:latin typeface="Bahnschrift Condensed" panose="020B0502040204020203" pitchFamily="34" charset="0"/>
              </a:rPr>
              <a:t>PRESUPUESTO DE FUNCIONAMIENTO</a:t>
            </a:r>
            <a:endParaRPr lang="es-MX" sz="3600" b="0" dirty="0">
              <a:solidFill>
                <a:schemeClr val="bg2"/>
              </a:solidFill>
              <a:latin typeface="Bahnschrift Condensed" panose="020B0502040204020203" pitchFamily="34" charset="0"/>
            </a:endParaRPr>
          </a:p>
        </p:txBody>
      </p:sp>
      <p:sp>
        <p:nvSpPr>
          <p:cNvPr id="19" name="Google Shape;57;p15">
            <a:extLst>
              <a:ext uri="{FF2B5EF4-FFF2-40B4-BE49-F238E27FC236}">
                <a16:creationId xmlns:a16="http://schemas.microsoft.com/office/drawing/2014/main" id="{E7575E7E-F3D2-4C60-BB91-4A0F7C8ED937}"/>
              </a:ext>
            </a:extLst>
          </p:cNvPr>
          <p:cNvSpPr txBox="1">
            <a:spLocks/>
          </p:cNvSpPr>
          <p:nvPr/>
        </p:nvSpPr>
        <p:spPr>
          <a:xfrm>
            <a:off x="16337" y="696076"/>
            <a:ext cx="4809913" cy="70067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1pPr>
            <a:lvl2pPr marR="0" lvl="1"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2pPr>
            <a:lvl3pPr marR="0" lvl="2"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3pPr>
            <a:lvl4pPr marR="0" lvl="3"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4pPr>
            <a:lvl5pPr marR="0" lvl="4"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5pPr>
            <a:lvl6pPr marR="0" lvl="5"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6pPr>
            <a:lvl7pPr marR="0" lvl="6"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7pPr>
            <a:lvl8pPr marR="0" lvl="7"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8pPr>
            <a:lvl9pPr marR="0" lvl="8" algn="l" rtl="0">
              <a:lnSpc>
                <a:spcPct val="100000"/>
              </a:lnSpc>
              <a:spcBef>
                <a:spcPts val="0"/>
              </a:spcBef>
              <a:spcAft>
                <a:spcPts val="0"/>
              </a:spcAft>
              <a:buClr>
                <a:schemeClr val="dk1"/>
              </a:buClr>
              <a:buSzPts val="2800"/>
              <a:buFont typeface="Fira Sans"/>
              <a:buNone/>
              <a:defRPr sz="2800" b="1" i="0" u="none" strike="noStrike" cap="none">
                <a:solidFill>
                  <a:schemeClr val="dk1"/>
                </a:solidFill>
                <a:latin typeface="Fira Sans"/>
                <a:ea typeface="Fira Sans"/>
                <a:cs typeface="Fira Sans"/>
                <a:sym typeface="Fira Sans"/>
              </a:defRPr>
            </a:lvl9pPr>
          </a:lstStyle>
          <a:p>
            <a:pPr algn="r"/>
            <a:r>
              <a:rPr lang="es-MX" sz="2400" dirty="0">
                <a:solidFill>
                  <a:schemeClr val="bg2"/>
                </a:solidFill>
                <a:latin typeface="Bahnschrift Condensed" panose="020B0502040204020203" pitchFamily="34" charset="0"/>
              </a:rPr>
              <a:t>AVANCE PRESUPUESTARIO AL 31.03.2024</a:t>
            </a:r>
            <a:endParaRPr lang="es-MX" sz="2400" b="0" dirty="0">
              <a:solidFill>
                <a:schemeClr val="bg2"/>
              </a:solidFill>
              <a:latin typeface="Bahnschrift Condensed" panose="020B0502040204020203" pitchFamily="34" charset="0"/>
            </a:endParaRPr>
          </a:p>
        </p:txBody>
      </p:sp>
      <p:sp>
        <p:nvSpPr>
          <p:cNvPr id="20" name="Datos 4">
            <a:extLst>
              <a:ext uri="{FF2B5EF4-FFF2-40B4-BE49-F238E27FC236}">
                <a16:creationId xmlns:a16="http://schemas.microsoft.com/office/drawing/2014/main" id="{33B33CAA-AD5F-40F2-BAF4-C00BC247CA3A}"/>
              </a:ext>
            </a:extLst>
          </p:cNvPr>
          <p:cNvSpPr/>
          <p:nvPr/>
        </p:nvSpPr>
        <p:spPr>
          <a:xfrm>
            <a:off x="-322217" y="304800"/>
            <a:ext cx="1349828" cy="414020"/>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21" name="Datos 7">
            <a:extLst>
              <a:ext uri="{FF2B5EF4-FFF2-40B4-BE49-F238E27FC236}">
                <a16:creationId xmlns:a16="http://schemas.microsoft.com/office/drawing/2014/main" id="{059F2F89-D743-49AB-A15C-230035C1B7DC}"/>
              </a:ext>
            </a:extLst>
          </p:cNvPr>
          <p:cNvSpPr/>
          <p:nvPr/>
        </p:nvSpPr>
        <p:spPr>
          <a:xfrm>
            <a:off x="-374468" y="840014"/>
            <a:ext cx="1075509" cy="357868"/>
          </a:xfrm>
          <a:prstGeom prst="flowChartInputOutpu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pic>
        <p:nvPicPr>
          <p:cNvPr id="2" name="Imagen 1">
            <a:extLst>
              <a:ext uri="{FF2B5EF4-FFF2-40B4-BE49-F238E27FC236}">
                <a16:creationId xmlns:a16="http://schemas.microsoft.com/office/drawing/2014/main" id="{8242CE7E-5AEF-49E5-A0AB-470394F8BBBF}"/>
              </a:ext>
            </a:extLst>
          </p:cNvPr>
          <p:cNvPicPr>
            <a:picLocks noChangeAspect="1"/>
          </p:cNvPicPr>
          <p:nvPr/>
        </p:nvPicPr>
        <p:blipFill>
          <a:blip r:embed="rId2"/>
          <a:stretch>
            <a:fillRect/>
          </a:stretch>
        </p:blipFill>
        <p:spPr>
          <a:xfrm>
            <a:off x="163286" y="1953492"/>
            <a:ext cx="5314950" cy="2238375"/>
          </a:xfrm>
          <a:prstGeom prst="rect">
            <a:avLst/>
          </a:prstGeom>
        </p:spPr>
      </p:pic>
    </p:spTree>
    <p:extLst>
      <p:ext uri="{BB962C8B-B14F-4D97-AF65-F5344CB8AC3E}">
        <p14:creationId xmlns:p14="http://schemas.microsoft.com/office/powerpoint/2010/main" val="2745336186"/>
      </p:ext>
    </p:extLst>
  </p:cSld>
  <p:clrMapOvr>
    <a:masterClrMapping/>
  </p:clrMapOvr>
</p:sld>
</file>

<file path=ppt/theme/theme1.xml><?xml version="1.0" encoding="utf-8"?>
<a:theme xmlns:a="http://schemas.openxmlformats.org/drawingml/2006/main" name="Design Elements Infographics by Slidesgo">
  <a:themeElements>
    <a:clrScheme name="Simple Light">
      <a:dk1>
        <a:srgbClr val="000000"/>
      </a:dk1>
      <a:lt1>
        <a:srgbClr val="FFFFFF"/>
      </a:lt1>
      <a:dk2>
        <a:srgbClr val="595959"/>
      </a:dk2>
      <a:lt2>
        <a:srgbClr val="EEEEEE"/>
      </a:lt2>
      <a:accent1>
        <a:srgbClr val="264653"/>
      </a:accent1>
      <a:accent2>
        <a:srgbClr val="2A9D8F"/>
      </a:accent2>
      <a:accent3>
        <a:srgbClr val="8AB17D"/>
      </a:accent3>
      <a:accent4>
        <a:srgbClr val="E76F51"/>
      </a:accent4>
      <a:accent5>
        <a:srgbClr val="F4A261"/>
      </a:accent5>
      <a:accent6>
        <a:srgbClr val="E9C46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14171</TotalTime>
  <Words>1533</Words>
  <Application>Microsoft Office PowerPoint</Application>
  <PresentationFormat>Presentación en pantalla (16:9)</PresentationFormat>
  <Paragraphs>177</Paragraphs>
  <Slides>26</Slides>
  <Notes>7</Notes>
  <HiddenSlides>0</HiddenSlides>
  <MMClips>0</MMClips>
  <ScaleCrop>false</ScaleCrop>
  <HeadingPairs>
    <vt:vector size="8" baseType="variant">
      <vt:variant>
        <vt:lpstr>Fuentes usadas</vt:lpstr>
      </vt:variant>
      <vt:variant>
        <vt:i4>11</vt:i4>
      </vt:variant>
      <vt:variant>
        <vt:lpstr>Tema</vt:lpstr>
      </vt:variant>
      <vt:variant>
        <vt:i4>1</vt:i4>
      </vt:variant>
      <vt:variant>
        <vt:lpstr>Servidores OLE incrustados</vt:lpstr>
      </vt:variant>
      <vt:variant>
        <vt:i4>1</vt:i4>
      </vt:variant>
      <vt:variant>
        <vt:lpstr>Títulos de diapositiva</vt:lpstr>
      </vt:variant>
      <vt:variant>
        <vt:i4>26</vt:i4>
      </vt:variant>
    </vt:vector>
  </HeadingPairs>
  <TitlesOfParts>
    <vt:vector size="39" baseType="lpstr">
      <vt:lpstr>Arial</vt:lpstr>
      <vt:lpstr>Bahnschrift</vt:lpstr>
      <vt:lpstr>Bahnschrift Condensed</vt:lpstr>
      <vt:lpstr>Bahnschrift SemiLight Condensed</vt:lpstr>
      <vt:lpstr>Calibri</vt:lpstr>
      <vt:lpstr>Fira Sans</vt:lpstr>
      <vt:lpstr>Fira Sans Extra Condensed</vt:lpstr>
      <vt:lpstr>Fira Sans Extra Condensed Medium</vt:lpstr>
      <vt:lpstr>Leelawadee</vt:lpstr>
      <vt:lpstr>Roboto</vt:lpstr>
      <vt:lpstr>Times New Roman</vt:lpstr>
      <vt:lpstr>Design Elements Infographics by Slidesgo</vt:lpstr>
      <vt:lpstr>Worksheet</vt:lpstr>
      <vt:lpstr>1° INFORME TRIMESTRAL AVANCE PRESUPUESTARIO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ESTADOS DE PROCESOS LICITATORIOS</vt:lpstr>
      <vt:lpstr>RECLAMACIONES DE TERCEROS CONTRATADOS</vt:lpstr>
      <vt:lpstr>Presentación de PowerPoint</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Infographics</dc:title>
  <dc:creator>Marjolaine Celis</dc:creator>
  <cp:lastModifiedBy>Camila Matus</cp:lastModifiedBy>
  <cp:revision>443</cp:revision>
  <cp:lastPrinted>2024-05-07T20:12:07Z</cp:lastPrinted>
  <dcterms:modified xsi:type="dcterms:W3CDTF">2024-05-07T23:51:53Z</dcterms:modified>
</cp:coreProperties>
</file>